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2"/>
  </p:notesMasterIdLst>
  <p:handoutMasterIdLst>
    <p:handoutMasterId r:id="rId23"/>
  </p:handoutMasterIdLst>
  <p:sldIdLst>
    <p:sldId id="288" r:id="rId4"/>
    <p:sldId id="265" r:id="rId5"/>
    <p:sldId id="276" r:id="rId6"/>
    <p:sldId id="284" r:id="rId7"/>
    <p:sldId id="287" r:id="rId8"/>
    <p:sldId id="266" r:id="rId9"/>
    <p:sldId id="267" r:id="rId10"/>
    <p:sldId id="281" r:id="rId11"/>
    <p:sldId id="285" r:id="rId12"/>
    <p:sldId id="277" r:id="rId13"/>
    <p:sldId id="257" r:id="rId14"/>
    <p:sldId id="268" r:id="rId15"/>
    <p:sldId id="259" r:id="rId16"/>
    <p:sldId id="270" r:id="rId17"/>
    <p:sldId id="283" r:id="rId18"/>
    <p:sldId id="278" r:id="rId19"/>
    <p:sldId id="262" r:id="rId20"/>
    <p:sldId id="289" r:id="rId21"/>
  </p:sldIdLst>
  <p:sldSz cx="9145588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864" y="-690"/>
      </p:cViewPr>
      <p:guideLst>
        <p:guide orient="horz" pos="216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28/9/2018</a:t>
            </a:r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DA075-482B-43D1-B11D-E79AA0202F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1666232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28/9/2018</a:t>
            </a:r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61D99-BBAF-43A6-9F0F-3EC91FCB303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109965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>
                <a:solidFill>
                  <a:prstClr val="black"/>
                </a:solidFill>
              </a:rPr>
              <a:pPr/>
              <a:t>1</a:t>
            </a:fld>
            <a:endParaRPr lang="en-MY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>
                <a:solidFill>
                  <a:prstClr val="black"/>
                </a:solidFill>
              </a:rPr>
              <a:t>28/9/2018</a:t>
            </a:r>
            <a:endParaRPr lang="en-MY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>
                <a:solidFill>
                  <a:prstClr val="black"/>
                </a:solidFill>
              </a:rPr>
              <a:t>ToT CPG Management of Colorectal Carcinoma</a:t>
            </a:r>
            <a:endParaRPr lang="en-MY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07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809" y="359898"/>
            <a:ext cx="7407926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809" y="1850064"/>
            <a:ext cx="7407926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415173-F743-4078-B86C-BC98CC4CD45B}" type="datetime1">
              <a:rPr lang="en-SG" smtClean="0"/>
              <a:t>16/11/2018</a:t>
            </a:fld>
            <a:endParaRPr lang="en-SG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  <p:sp>
        <p:nvSpPr>
          <p:cNvPr id="8" name="Oval 7"/>
          <p:cNvSpPr/>
          <p:nvPr/>
        </p:nvSpPr>
        <p:spPr>
          <a:xfrm>
            <a:off x="921595" y="1413802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377" y="1345016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F8CCA-2A51-494B-AF04-2E3F8CD87971}" type="datetime1">
              <a:rPr lang="en-SG" smtClean="0"/>
              <a:t>16/11/2018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9191" y="274644"/>
            <a:ext cx="1829118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199" y="274645"/>
            <a:ext cx="5563566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347F2-B385-4419-B908-1186FAA8F10C}" type="datetime1">
              <a:rPr lang="en-SG" smtClean="0"/>
              <a:t>16/11/2018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809" y="359898"/>
            <a:ext cx="7407926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809" y="1850064"/>
            <a:ext cx="7407926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E90-F8F1-4A78-9CB7-4D11F0C2C9EB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596" y="1413802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377" y="1345016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56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A9A-BAE0-4694-A758-A9BD219AA090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3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3286" y="-54"/>
            <a:ext cx="685919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840" y="2600325"/>
            <a:ext cx="6401912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840" y="1066800"/>
            <a:ext cx="6401912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1EB53-60F2-40B5-A5B7-3214B7A0E342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397" y="0"/>
            <a:ext cx="7621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698" y="2814656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482" y="2745870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84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857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7004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835C-7DCD-4447-9F4A-2E3E65C854E3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665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3" y="5160336"/>
            <a:ext cx="8231029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79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4253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79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4253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2B4D2-88CC-4F2F-90EE-944941B92F8A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12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4831E-85A5-4DD8-89AA-15513CA8A47F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60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5160" y="0"/>
            <a:ext cx="813042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A083D-08F9-49DA-8AEF-8961FC86A673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94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79" y="216778"/>
            <a:ext cx="3810662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79" y="1406964"/>
            <a:ext cx="3810662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79" y="2133603"/>
            <a:ext cx="8154816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14A2-B23D-4809-B747-1CCBA35FFCCB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82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1B7187-BC24-450D-8AF2-3B0BFD48CC16}" type="datetime1">
              <a:rPr lang="en-SG" smtClean="0"/>
              <a:t>16/11/2018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7919" y="1066800"/>
            <a:ext cx="2743676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4C72-00A5-4955-A705-57FFB2909982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132" y="1066800"/>
            <a:ext cx="4572794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345" y="1143011"/>
            <a:ext cx="4420368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97" y="954341"/>
            <a:ext cx="685919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4539" y="936786"/>
            <a:ext cx="649337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345" y="4800600"/>
            <a:ext cx="4420368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35822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D418B-D16E-47E0-8598-2CD37EA03C42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065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9191" y="274647"/>
            <a:ext cx="1829118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199" y="274648"/>
            <a:ext cx="5563566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80F35-7E45-427C-AE67-7FBEA05D28EA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550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809" y="359898"/>
            <a:ext cx="7407926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809" y="1850064"/>
            <a:ext cx="7407926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D99-DFC2-42B7-BE3A-3FBDBC29AF43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596" y="1413802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377" y="1345016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4436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0F40A-4E3B-4B5A-9F13-8A196AA282EF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7843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3286" y="-54"/>
            <a:ext cx="685919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840" y="2600325"/>
            <a:ext cx="6401912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840" y="1066800"/>
            <a:ext cx="6401912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FB5D4-558D-4F56-982F-143543DCF383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397" y="0"/>
            <a:ext cx="7621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698" y="2814656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482" y="2745870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844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857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7004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F6D1-5636-43D5-B90F-6353FADEB6CA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168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3" y="5160336"/>
            <a:ext cx="8231029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79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4253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79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4253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0D18A-156C-4155-90E9-D4F7DB2175B6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8765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4252-57D0-4ED1-B345-50F7EDD31647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691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5160" y="0"/>
            <a:ext cx="813042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595E-627D-4710-B3EC-CD0051D6A887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2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3286" y="-54"/>
            <a:ext cx="685919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840" y="2600325"/>
            <a:ext cx="6401912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840" y="1066800"/>
            <a:ext cx="6401912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FA4D9-1DF1-43B4-83CE-78CDB9EEE6E6}" type="datetime1">
              <a:rPr lang="en-SG" smtClean="0"/>
              <a:t>16/11/2018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Rectangle 9"/>
          <p:cNvSpPr/>
          <p:nvPr/>
        </p:nvSpPr>
        <p:spPr bwMode="invGray">
          <a:xfrm>
            <a:off x="2286397" y="0"/>
            <a:ext cx="7621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698" y="2814656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482" y="2745870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79" y="216778"/>
            <a:ext cx="3810662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79" y="1406964"/>
            <a:ext cx="3810662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79" y="2133603"/>
            <a:ext cx="8154816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9CD6A-0C20-4E9F-8DB1-CCB27288C968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9332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7919" y="1066800"/>
            <a:ext cx="2743676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594C-6C01-4F1B-AF2E-5E97CD119BF1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132" y="1066800"/>
            <a:ext cx="4572794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345" y="1143011"/>
            <a:ext cx="4420368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97" y="954341"/>
            <a:ext cx="685919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4539" y="936786"/>
            <a:ext cx="649337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345" y="4800600"/>
            <a:ext cx="4420368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83213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4F86-D7ED-494A-BCE4-662BE6F7F68A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3409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9191" y="274647"/>
            <a:ext cx="1829118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199" y="274648"/>
            <a:ext cx="5563566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B7B7-ACA3-44B3-A296-8B947CDEED8A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754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857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7004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76885-CE22-468A-81D2-0D5E6634A32A}" type="datetime1">
              <a:rPr lang="en-SG" smtClean="0"/>
              <a:t>16/11/2018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2" y="5160336"/>
            <a:ext cx="8231029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79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4252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79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4252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039914-179C-462F-8B82-5DFA87A33C8E}" type="datetime1">
              <a:rPr lang="en-SG" smtClean="0"/>
              <a:t>16/11/2018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2D9095-209C-4E68-ABF3-D2C8FDB0EEB9}" type="datetime1">
              <a:rPr lang="en-SG" smtClean="0"/>
              <a:t>16/11/2018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5160" y="0"/>
            <a:ext cx="813042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B5FEDA-A702-4AB2-8A7D-29A7B9CB0834}" type="datetime1">
              <a:rPr lang="en-SG" smtClean="0"/>
              <a:t>16/11/2018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  <p:sp>
        <p:nvSpPr>
          <p:cNvPr id="6" name="Rectangle 5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79" y="216778"/>
            <a:ext cx="3810662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79" y="1406964"/>
            <a:ext cx="3810662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79" y="2133603"/>
            <a:ext cx="8154816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4CBF7-8257-4812-B004-5CAC515F556E}" type="datetime1">
              <a:rPr lang="en-SG" smtClean="0"/>
              <a:t>16/11/2018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7919" y="1066800"/>
            <a:ext cx="2743676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33E801-F162-4456-88E8-5B15B1945B36}" type="datetime1">
              <a:rPr lang="en-SG" smtClean="0"/>
              <a:t>16/11/2018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  <p:sp>
        <p:nvSpPr>
          <p:cNvPr id="8" name="Rectangle 7"/>
          <p:cNvSpPr/>
          <p:nvPr/>
        </p:nvSpPr>
        <p:spPr>
          <a:xfrm>
            <a:off x="762132" y="1066800"/>
            <a:ext cx="4572794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345" y="1143008"/>
            <a:ext cx="4420368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96" y="954341"/>
            <a:ext cx="685919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4538" y="936786"/>
            <a:ext cx="649337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345" y="4800600"/>
            <a:ext cx="4420368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6066" y="-815922"/>
            <a:ext cx="1639172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48" y="21106"/>
            <a:ext cx="1702487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916" y="1055077"/>
            <a:ext cx="1125912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3051" y="-54"/>
            <a:ext cx="8132539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857" y="274638"/>
            <a:ext cx="7499382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857" y="1447800"/>
            <a:ext cx="7499382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2024" y="6305550"/>
            <a:ext cx="2133971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1C19378-5CBA-488E-A32A-A2D226D49FFF}" type="datetime1">
              <a:rPr lang="en-SG" smtClean="0"/>
              <a:t>16/11/2018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992" y="6305550"/>
            <a:ext cx="2896103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SG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5144" y="6305550"/>
            <a:ext cx="457279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62F33AF-2734-4C22-A93D-BC01D0FFEABE}" type="slidenum">
              <a:rPr lang="en-SG" smtClean="0"/>
              <a:t>‹#›</a:t>
            </a:fld>
            <a:endParaRPr lang="en-SG"/>
          </a:p>
        </p:txBody>
      </p:sp>
      <p:sp>
        <p:nvSpPr>
          <p:cNvPr id="15" name="Rectangle 14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6065" y="-815922"/>
            <a:ext cx="1639172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49" y="21106"/>
            <a:ext cx="1702487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917" y="1055077"/>
            <a:ext cx="1125912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3053" y="-54"/>
            <a:ext cx="8132539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857" y="274638"/>
            <a:ext cx="7499382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857" y="1447800"/>
            <a:ext cx="7499382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2025" y="6305550"/>
            <a:ext cx="2133971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457200"/>
            <a:fld id="{F1B787AD-FED5-43DB-ABC2-DD210586C708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992" y="6305550"/>
            <a:ext cx="2896103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5144" y="6305550"/>
            <a:ext cx="457279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7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6065" y="-815922"/>
            <a:ext cx="1639172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49" y="21106"/>
            <a:ext cx="1702487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917" y="1055077"/>
            <a:ext cx="1125912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3053" y="-54"/>
            <a:ext cx="8132539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857" y="274638"/>
            <a:ext cx="7499382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857" y="1447800"/>
            <a:ext cx="7499382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2025" y="6305550"/>
            <a:ext cx="2133971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457200"/>
            <a:fld id="{606B93B8-C2A5-4B5B-A873-2629BD569168}" type="datetime1">
              <a:rPr lang="en-SG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992" y="6305550"/>
            <a:ext cx="2896103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5144" y="6305550"/>
            <a:ext cx="457279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76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840" y="2600324"/>
            <a:ext cx="6401912" cy="341947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sz="2200" dirty="0">
                <a:effectLst/>
              </a:rPr>
              <a:t>by</a:t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/>
            </a:r>
            <a:br>
              <a:rPr lang="en-US" sz="2200" dirty="0">
                <a:effectLst/>
              </a:rPr>
            </a:br>
            <a:r>
              <a:rPr lang="en-US" sz="2200" dirty="0"/>
              <a:t>DR. </a:t>
            </a:r>
            <a:r>
              <a:rPr lang="en-US" sz="2200" dirty="0" smtClean="0"/>
              <a:t>SALAHUDIN BAHAROM</a:t>
            </a:r>
            <a:br>
              <a:rPr lang="en-US" sz="2200" dirty="0" smtClean="0"/>
            </a:br>
            <a:r>
              <a:rPr lang="en-US" sz="2200" dirty="0" smtClean="0"/>
              <a:t>Consultant COLORECTAL SURGEON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>SELAYANG </a:t>
            </a:r>
            <a:r>
              <a:rPr lang="en-US" sz="2200" dirty="0"/>
              <a:t>HOSPITAL</a:t>
            </a:r>
            <a:br>
              <a:rPr lang="en-US" sz="2200" dirty="0"/>
            </a:br>
            <a:r>
              <a:rPr lang="en-US" sz="2200" dirty="0"/>
              <a:t/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840" y="527538"/>
            <a:ext cx="6401912" cy="2048974"/>
          </a:xfrm>
        </p:spPr>
        <p:txBody>
          <a:bodyPr>
            <a:normAutofit/>
          </a:bodyPr>
          <a:lstStyle/>
          <a:p>
            <a:r>
              <a:rPr lang="en-MY" sz="4400" b="1" dirty="0">
                <a:latin typeface="Castellar" panose="020A0402060406010301" pitchFamily="18" charset="0"/>
              </a:rPr>
              <a:t>Post Treatment </a:t>
            </a:r>
            <a:endParaRPr lang="en-MY" sz="4400" b="1" dirty="0" smtClean="0">
              <a:latin typeface="Castellar" panose="020A0402060406010301" pitchFamily="18" charset="0"/>
            </a:endParaRPr>
          </a:p>
          <a:p>
            <a:endParaRPr lang="en-MY" sz="4400" b="1" dirty="0" smtClean="0">
              <a:latin typeface="Castellar" panose="020A0402060406010301" pitchFamily="18" charset="0"/>
            </a:endParaRPr>
          </a:p>
          <a:p>
            <a:r>
              <a:rPr lang="en-MY" sz="4400" b="1" dirty="0" smtClean="0">
                <a:latin typeface="Castellar" panose="020A0402060406010301" pitchFamily="18" charset="0"/>
              </a:rPr>
              <a:t>Follow-up and</a:t>
            </a:r>
          </a:p>
          <a:p>
            <a:r>
              <a:rPr lang="en-MY" sz="4400" b="1" dirty="0" smtClean="0">
                <a:latin typeface="Castellar" panose="020A0402060406010301" pitchFamily="18" charset="0"/>
              </a:rPr>
              <a:t> </a:t>
            </a:r>
          </a:p>
          <a:p>
            <a:r>
              <a:rPr lang="en-MY" sz="4400" b="1" dirty="0" smtClean="0">
                <a:latin typeface="Castellar" panose="020A0402060406010301" pitchFamily="18" charset="0"/>
              </a:rPr>
              <a:t>Surveillance </a:t>
            </a:r>
            <a:endParaRPr lang="en-MY" sz="4400" b="1" dirty="0">
              <a:latin typeface="Castellar" panose="020A0402060406010301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4" y="3058885"/>
            <a:ext cx="2088594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684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A83427-2D04-4614-B56D-9544F52D0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587" y="166255"/>
            <a:ext cx="7766756" cy="1343890"/>
          </a:xfrm>
        </p:spPr>
        <p:txBody>
          <a:bodyPr>
            <a:normAutofit fontScale="90000"/>
          </a:bodyPr>
          <a:lstStyle/>
          <a:p>
            <a:pPr algn="ctr"/>
            <a:r>
              <a:rPr lang="en-SG" dirty="0"/>
              <a:t/>
            </a:r>
            <a:br>
              <a:rPr lang="en-SG" dirty="0"/>
            </a:br>
            <a:r>
              <a:rPr lang="en-SG" sz="31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FOLLOW-UP STRATEGIES IN POST-SURGERY AND/OR ADJUVANT TREATMENT</a:t>
            </a:r>
            <a:r>
              <a:rPr lang="en-SG" dirty="0"/>
              <a:t/>
            </a:r>
            <a:br>
              <a:rPr lang="en-SG" dirty="0"/>
            </a:br>
            <a:endParaRPr lang="en-S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F41D4E-D552-4F5B-AA20-93BF165CF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540" y="1641236"/>
            <a:ext cx="7637803" cy="4208583"/>
          </a:xfrm>
        </p:spPr>
        <p:txBody>
          <a:bodyPr>
            <a:normAutofit fontScale="55000" lnSpcReduction="20000"/>
          </a:bodyPr>
          <a:lstStyle/>
          <a:p>
            <a:r>
              <a:rPr lang="en-SG" dirty="0">
                <a:latin typeface="Book Antiqua" panose="02040602050305030304" pitchFamily="18" charset="0"/>
              </a:rPr>
              <a:t>Clinic visit </a:t>
            </a:r>
            <a:r>
              <a:rPr lang="en-SG" dirty="0" smtClean="0">
                <a:latin typeface="Book Antiqua" panose="02040602050305030304" pitchFamily="18" charset="0"/>
              </a:rPr>
              <a:t>- </a:t>
            </a:r>
            <a:r>
              <a:rPr lang="en-SG" dirty="0">
                <a:latin typeface="Book Antiqua" panose="02040602050305030304" pitchFamily="18" charset="0"/>
              </a:rPr>
              <a:t>history and physical examination</a:t>
            </a:r>
          </a:p>
          <a:p>
            <a:r>
              <a:rPr lang="en-SG" dirty="0">
                <a:latin typeface="Book Antiqua" panose="02040602050305030304" pitchFamily="18" charset="0"/>
              </a:rPr>
              <a:t>CEA level</a:t>
            </a:r>
          </a:p>
          <a:p>
            <a:r>
              <a:rPr lang="en-SG" dirty="0">
                <a:latin typeface="Book Antiqua" panose="02040602050305030304" pitchFamily="18" charset="0"/>
              </a:rPr>
              <a:t>Colonoscopy</a:t>
            </a:r>
          </a:p>
          <a:p>
            <a:r>
              <a:rPr lang="en-SG" dirty="0">
                <a:latin typeface="Book Antiqua" panose="02040602050305030304" pitchFamily="18" charset="0"/>
              </a:rPr>
              <a:t>Imaging </a:t>
            </a:r>
            <a:r>
              <a:rPr lang="en-SG" dirty="0" smtClean="0">
                <a:latin typeface="Book Antiqua" panose="02040602050305030304" pitchFamily="18" charset="0"/>
              </a:rPr>
              <a:t>- </a:t>
            </a:r>
            <a:r>
              <a:rPr lang="en-SG" dirty="0">
                <a:latin typeface="Book Antiqua" panose="02040602050305030304" pitchFamily="18" charset="0"/>
              </a:rPr>
              <a:t>CT scan</a:t>
            </a:r>
          </a:p>
          <a:p>
            <a:endParaRPr lang="en-SG" dirty="0">
              <a:latin typeface="Book Antiqua" panose="02040602050305030304" pitchFamily="18" charset="0"/>
            </a:endParaRP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The frequency of visits and testing should be driven by the data showing that </a:t>
            </a:r>
          </a:p>
          <a:p>
            <a:pPr lvl="1" algn="just"/>
            <a:r>
              <a:rPr lang="en-SG" dirty="0">
                <a:latin typeface="Book Antiqua" panose="02040602050305030304" pitchFamily="18" charset="0"/>
              </a:rPr>
              <a:t>80% of recurrences occur in the first 2 to 2.5 years from date of surgery</a:t>
            </a:r>
          </a:p>
          <a:p>
            <a:pPr lvl="1" algn="just"/>
            <a:r>
              <a:rPr lang="en-SG" dirty="0">
                <a:latin typeface="Book Antiqua" panose="02040602050305030304" pitchFamily="18" charset="0"/>
              </a:rPr>
              <a:t>95% occur by 5 </a:t>
            </a:r>
            <a:r>
              <a:rPr lang="en-SG" dirty="0" smtClean="0">
                <a:latin typeface="Book Antiqua" panose="02040602050305030304" pitchFamily="18" charset="0"/>
              </a:rPr>
              <a:t>years</a:t>
            </a:r>
          </a:p>
          <a:p>
            <a:pPr lvl="1" algn="just"/>
            <a:endParaRPr lang="en-SG" dirty="0">
              <a:latin typeface="Book Antiqua" panose="02040602050305030304" pitchFamily="18" charset="0"/>
            </a:endParaRP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Patients at a higher risk of recurrence should be considered for testing in the more frequent end of the range.</a:t>
            </a: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If a patient is not a surgical candidate or a candidate for systemic therapy because of severe </a:t>
            </a:r>
            <a:r>
              <a:rPr lang="en-SG" dirty="0" smtClean="0">
                <a:latin typeface="Book Antiqua" panose="02040602050305030304" pitchFamily="18" charset="0"/>
              </a:rPr>
              <a:t>co-morbid </a:t>
            </a:r>
            <a:r>
              <a:rPr lang="en-SG" dirty="0">
                <a:latin typeface="Book Antiqua" panose="02040602050305030304" pitchFamily="18" charset="0"/>
              </a:rPr>
              <a:t>conditions, surveillance tests should not be performed</a:t>
            </a:r>
            <a:r>
              <a:rPr lang="en-SG" dirty="0" smtClean="0">
                <a:latin typeface="Book Antiqua" panose="02040602050305030304" pitchFamily="18" charset="0"/>
              </a:rPr>
              <a:t>.</a:t>
            </a:r>
            <a:endParaRPr lang="en-SG" dirty="0"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6431" y="6154615"/>
            <a:ext cx="767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4864" algn="just">
              <a:spcBef>
                <a:spcPts val="550"/>
              </a:spcBef>
              <a:buClr>
                <a:srgbClr val="3891A7"/>
              </a:buClr>
            </a:pPr>
            <a:r>
              <a:rPr lang="en-SG" sz="900" b="1" dirty="0" smtClean="0">
                <a:solidFill>
                  <a:prstClr val="black"/>
                </a:solidFill>
              </a:rPr>
              <a:t>75. </a:t>
            </a:r>
            <a:r>
              <a:rPr lang="en-SG" sz="900" b="1" dirty="0" err="1" smtClean="0">
                <a:solidFill>
                  <a:prstClr val="black"/>
                </a:solidFill>
              </a:rPr>
              <a:t>Meyerhardt</a:t>
            </a:r>
            <a:r>
              <a:rPr lang="en-SG" sz="900" b="1" dirty="0" smtClean="0">
                <a:solidFill>
                  <a:prstClr val="black"/>
                </a:solidFill>
              </a:rPr>
              <a:t> </a:t>
            </a:r>
            <a:r>
              <a:rPr lang="en-SG" sz="900" b="1" dirty="0">
                <a:solidFill>
                  <a:prstClr val="black"/>
                </a:solidFill>
              </a:rPr>
              <a:t>JA, </a:t>
            </a:r>
            <a:r>
              <a:rPr lang="en-SG" sz="900" b="1" dirty="0" err="1">
                <a:solidFill>
                  <a:prstClr val="black"/>
                </a:solidFill>
              </a:rPr>
              <a:t>Mangu</a:t>
            </a:r>
            <a:r>
              <a:rPr lang="en-SG" sz="900" b="1" dirty="0">
                <a:solidFill>
                  <a:prstClr val="black"/>
                </a:solidFill>
              </a:rPr>
              <a:t> PB, Flynn PJ, et al. Follow-up care, surveillance protocol, and secondary prevention measures for survivors of colorectal cancer: American Society of Clinical Oncology clinical practice guideline endorsement. J </a:t>
            </a:r>
            <a:r>
              <a:rPr lang="en-SG" sz="900" b="1" dirty="0" err="1">
                <a:solidFill>
                  <a:prstClr val="black"/>
                </a:solidFill>
              </a:rPr>
              <a:t>Clin</a:t>
            </a:r>
            <a:r>
              <a:rPr lang="en-SG" sz="900" b="1" dirty="0">
                <a:solidFill>
                  <a:prstClr val="black"/>
                </a:solidFill>
              </a:rPr>
              <a:t> </a:t>
            </a:r>
            <a:r>
              <a:rPr lang="en-SG" sz="900" b="1" dirty="0" err="1">
                <a:solidFill>
                  <a:prstClr val="black"/>
                </a:solidFill>
              </a:rPr>
              <a:t>Oncol</a:t>
            </a:r>
            <a:r>
              <a:rPr lang="en-SG" sz="900" b="1" dirty="0">
                <a:solidFill>
                  <a:prstClr val="black"/>
                </a:solidFill>
              </a:rPr>
              <a:t>. 2013;31(35):4465-70.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10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609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CA1FB8-8436-4587-80B0-D33083F5B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12" y="98793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32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PHYSICAL EXAMINATION AND CEA</a:t>
            </a:r>
            <a:endParaRPr lang="en-SG" sz="3200" b="1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4F70C1-A600-4EF7-9834-5E214ECEA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4843" y="1160589"/>
            <a:ext cx="7499382" cy="5087815"/>
          </a:xfrm>
        </p:spPr>
        <p:txBody>
          <a:bodyPr>
            <a:noAutofit/>
          </a:bodyPr>
          <a:lstStyle/>
          <a:p>
            <a:pPr algn="just"/>
            <a:r>
              <a:rPr lang="en-SG" sz="2000" dirty="0">
                <a:latin typeface="Book Antiqua" panose="02040602050305030304" pitchFamily="18" charset="0"/>
              </a:rPr>
              <a:t>Surveillance should be guided by presumed risk of recurrence and functional status of the patient (important within the first </a:t>
            </a:r>
            <a:r>
              <a:rPr lang="en-SG" sz="2000" dirty="0" smtClean="0">
                <a:latin typeface="Book Antiqua" panose="02040602050305030304" pitchFamily="18" charset="0"/>
              </a:rPr>
              <a:t>2 </a:t>
            </a:r>
            <a:r>
              <a:rPr lang="en-SG" sz="2000" dirty="0">
                <a:latin typeface="Book Antiqua" panose="02040602050305030304" pitchFamily="18" charset="0"/>
              </a:rPr>
              <a:t>to </a:t>
            </a:r>
            <a:r>
              <a:rPr lang="en-SG" sz="2000" dirty="0" smtClean="0">
                <a:latin typeface="Book Antiqua" panose="02040602050305030304" pitchFamily="18" charset="0"/>
              </a:rPr>
              <a:t>4 </a:t>
            </a:r>
            <a:r>
              <a:rPr lang="en-SG" sz="2000" dirty="0">
                <a:latin typeface="Book Antiqua" panose="02040602050305030304" pitchFamily="18" charset="0"/>
              </a:rPr>
              <a:t>years). </a:t>
            </a:r>
          </a:p>
          <a:p>
            <a:pPr algn="just"/>
            <a:r>
              <a:rPr lang="en-SG" sz="2000" dirty="0">
                <a:latin typeface="Book Antiqua" panose="02040602050305030304" pitchFamily="18" charset="0"/>
              </a:rPr>
              <a:t>Any new, persistent or worsening symptoms warrant the consideration of a recurrence.</a:t>
            </a:r>
          </a:p>
          <a:p>
            <a:pPr lvl="1" algn="just"/>
            <a:r>
              <a:rPr lang="en-SG" sz="2000" dirty="0">
                <a:latin typeface="Book Antiqua" panose="02040602050305030304" pitchFamily="18" charset="0"/>
              </a:rPr>
              <a:t>a</a:t>
            </a:r>
            <a:r>
              <a:rPr lang="en-SG" sz="2000" dirty="0" smtClean="0">
                <a:latin typeface="Book Antiqua" panose="02040602050305030304" pitchFamily="18" charset="0"/>
              </a:rPr>
              <a:t>bdominal </a:t>
            </a:r>
            <a:r>
              <a:rPr lang="en-SG" sz="2000" dirty="0">
                <a:latin typeface="Book Antiqua" panose="02040602050305030304" pitchFamily="18" charset="0"/>
              </a:rPr>
              <a:t>pain, </a:t>
            </a:r>
          </a:p>
          <a:p>
            <a:pPr lvl="1" algn="just"/>
            <a:r>
              <a:rPr lang="en-SG" sz="2000" dirty="0">
                <a:latin typeface="Book Antiqua" panose="02040602050305030304" pitchFamily="18" charset="0"/>
              </a:rPr>
              <a:t>a</a:t>
            </a:r>
            <a:r>
              <a:rPr lang="en-SG" sz="2000" dirty="0" smtClean="0">
                <a:latin typeface="Book Antiqua" panose="02040602050305030304" pitchFamily="18" charset="0"/>
              </a:rPr>
              <a:t>ltered </a:t>
            </a:r>
            <a:r>
              <a:rPr lang="en-SG" sz="2000" dirty="0">
                <a:latin typeface="Book Antiqua" panose="02040602050305030304" pitchFamily="18" charset="0"/>
              </a:rPr>
              <a:t>bowel habit,</a:t>
            </a:r>
          </a:p>
          <a:p>
            <a:pPr lvl="1" algn="just"/>
            <a:r>
              <a:rPr lang="en-SG" sz="2000" dirty="0">
                <a:latin typeface="Book Antiqua" panose="02040602050305030304" pitchFamily="18" charset="0"/>
              </a:rPr>
              <a:t>loss of weight, </a:t>
            </a:r>
          </a:p>
          <a:p>
            <a:pPr lvl="1" algn="just"/>
            <a:r>
              <a:rPr lang="en-SG" sz="2000" dirty="0">
                <a:latin typeface="Book Antiqua" panose="02040602050305030304" pitchFamily="18" charset="0"/>
              </a:rPr>
              <a:t>anorexia.</a:t>
            </a:r>
          </a:p>
          <a:p>
            <a:pPr algn="just"/>
            <a:r>
              <a:rPr lang="en-SG" sz="2000" dirty="0">
                <a:latin typeface="Book Antiqua" panose="02040602050305030304" pitchFamily="18" charset="0"/>
              </a:rPr>
              <a:t>A medical history, physical examination, and CEA testing should be performed every 3 to 6 months for 5 years. </a:t>
            </a:r>
          </a:p>
          <a:p>
            <a:pPr lvl="1" algn="just"/>
            <a:r>
              <a:rPr lang="en-SG" sz="2000" dirty="0" smtClean="0">
                <a:latin typeface="Book Antiqua" panose="02040602050305030304" pitchFamily="18" charset="0"/>
              </a:rPr>
              <a:t>DRE</a:t>
            </a:r>
            <a:endParaRPr lang="en-SG" sz="2000" dirty="0">
              <a:latin typeface="Book Antiqua" panose="02040602050305030304" pitchFamily="18" charset="0"/>
            </a:endParaRPr>
          </a:p>
          <a:p>
            <a:pPr lvl="1" algn="just"/>
            <a:r>
              <a:rPr lang="en-SG" sz="2000" dirty="0">
                <a:latin typeface="Book Antiqua" panose="02040602050305030304" pitchFamily="18" charset="0"/>
              </a:rPr>
              <a:t>Vaginal examination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11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5827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7F0B9F-286B-4B31-B1D3-0F4CADFE8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289" y="87070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CEA IN FOLLOW-UP AND SURVEILLANCE</a:t>
            </a:r>
            <a:endParaRPr lang="en-SG" sz="2800" b="1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E3D5C0-77B7-46C1-B8C1-A4363E3A4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120" y="1225067"/>
            <a:ext cx="7499382" cy="504678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SG" sz="2600" dirty="0">
                <a:latin typeface="Book Antiqua" panose="02040602050305030304" pitchFamily="18" charset="0"/>
              </a:rPr>
              <a:t>CEA is a glycoprotein present in normal mucosal cells and elevated amount of CEA is associated with adenocarcinoma, especially in CRC. </a:t>
            </a:r>
            <a:endParaRPr lang="en-SG" sz="2600" dirty="0" smtClean="0">
              <a:latin typeface="Book Antiqua" panose="02040602050305030304" pitchFamily="18" charset="0"/>
            </a:endParaRPr>
          </a:p>
          <a:p>
            <a:pPr algn="just"/>
            <a:endParaRPr lang="en-SG" sz="2600" dirty="0">
              <a:latin typeface="Book Antiqua" panose="02040602050305030304" pitchFamily="18" charset="0"/>
            </a:endParaRPr>
          </a:p>
          <a:p>
            <a:pPr algn="just"/>
            <a:r>
              <a:rPr lang="en-SG" sz="2600" dirty="0">
                <a:latin typeface="Book Antiqua" panose="02040602050305030304" pitchFamily="18" charset="0"/>
              </a:rPr>
              <a:t>N</a:t>
            </a:r>
            <a:r>
              <a:rPr lang="en-SG" sz="2600" dirty="0" smtClean="0">
                <a:latin typeface="Book Antiqua" panose="02040602050305030304" pitchFamily="18" charset="0"/>
              </a:rPr>
              <a:t>ormal </a:t>
            </a:r>
            <a:r>
              <a:rPr lang="en-SG" sz="2600" dirty="0">
                <a:latin typeface="Book Antiqua" panose="02040602050305030304" pitchFamily="18" charset="0"/>
              </a:rPr>
              <a:t>level of CEA does not indicate absence of CRC</a:t>
            </a:r>
            <a:r>
              <a:rPr lang="en-SG" sz="2600" dirty="0" smtClean="0">
                <a:latin typeface="Book Antiqua" panose="02040602050305030304" pitchFamily="18" charset="0"/>
              </a:rPr>
              <a:t>.</a:t>
            </a:r>
          </a:p>
          <a:p>
            <a:pPr algn="just"/>
            <a:endParaRPr lang="en-SG" sz="2600" dirty="0">
              <a:latin typeface="Book Antiqua" panose="02040602050305030304" pitchFamily="18" charset="0"/>
            </a:endParaRPr>
          </a:p>
          <a:p>
            <a:pPr algn="just"/>
            <a:r>
              <a:rPr lang="en-SG" sz="2600" dirty="0">
                <a:latin typeface="Book Antiqua" panose="02040602050305030304" pitchFamily="18" charset="0"/>
              </a:rPr>
              <a:t>The use of CEA is exclusively confined for monitoring and follow-up. It is performed pre-operatively in patients with CRC for baseline investigation and surveillance. </a:t>
            </a:r>
            <a:endParaRPr lang="en-SG" sz="2600" dirty="0" smtClean="0">
              <a:latin typeface="Book Antiqua" panose="02040602050305030304" pitchFamily="18" charset="0"/>
            </a:endParaRPr>
          </a:p>
          <a:p>
            <a:pPr algn="just"/>
            <a:endParaRPr lang="en-SG" sz="2600" dirty="0">
              <a:latin typeface="Book Antiqua" panose="02040602050305030304" pitchFamily="18" charset="0"/>
            </a:endParaRPr>
          </a:p>
          <a:p>
            <a:pPr algn="just"/>
            <a:r>
              <a:rPr lang="en-SG" sz="2600" dirty="0">
                <a:latin typeface="Book Antiqua" panose="02040602050305030304" pitchFamily="18" charset="0"/>
              </a:rPr>
              <a:t>Most helpful in cases where it is raised before surgery and normalised following curative </a:t>
            </a:r>
            <a:r>
              <a:rPr lang="en-SG" sz="2600" dirty="0" smtClean="0">
                <a:latin typeface="Book Antiqua" panose="02040602050305030304" pitchFamily="18" charset="0"/>
              </a:rPr>
              <a:t>resection.</a:t>
            </a:r>
            <a:endParaRPr lang="en-SG" sz="2600" dirty="0" smtClean="0">
              <a:latin typeface="Book Antiqua" panose="02040602050305030304" pitchFamily="18" charset="0"/>
            </a:endParaRPr>
          </a:p>
          <a:p>
            <a:pPr marL="82296" indent="0" algn="just">
              <a:buNone/>
            </a:pPr>
            <a:endParaRPr lang="en-SG" sz="2600" dirty="0">
              <a:latin typeface="Book Antiqua" panose="02040602050305030304" pitchFamily="18" charset="0"/>
            </a:endParaRPr>
          </a:p>
          <a:p>
            <a:pPr algn="just"/>
            <a:r>
              <a:rPr lang="en-SG" sz="2600" dirty="0">
                <a:latin typeface="Book Antiqua" panose="02040602050305030304" pitchFamily="18" charset="0"/>
              </a:rPr>
              <a:t>Rising </a:t>
            </a:r>
            <a:r>
              <a:rPr lang="en-SG" sz="2600" dirty="0" smtClean="0">
                <a:latin typeface="Book Antiqua" panose="02040602050305030304" pitchFamily="18" charset="0"/>
              </a:rPr>
              <a:t>CEA is </a:t>
            </a:r>
            <a:r>
              <a:rPr lang="en-SG" sz="2600" dirty="0">
                <a:latin typeface="Book Antiqua" panose="02040602050305030304" pitchFamily="18" charset="0"/>
              </a:rPr>
              <a:t>often the first indication of disease recurrence despite normal pre op </a:t>
            </a:r>
            <a:r>
              <a:rPr lang="en-SG" sz="2600" dirty="0" smtClean="0">
                <a:latin typeface="Book Antiqua" panose="02040602050305030304" pitchFamily="18" charset="0"/>
              </a:rPr>
              <a:t>reading.</a:t>
            </a:r>
            <a:endParaRPr lang="en-SG" sz="2600" dirty="0">
              <a:latin typeface="Book Antiqua" panose="02040602050305030304" pitchFamily="18" charset="0"/>
            </a:endParaRP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12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74891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C5ABFF-AFE8-4F84-BE49-AA5A4BA5A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904" y="274638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36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COLONOSCOPY</a:t>
            </a:r>
            <a:endParaRPr lang="en-SG" sz="3600" b="1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E3D800-FDFF-4393-AF40-8FC014B5F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8627" y="1447800"/>
            <a:ext cx="7499382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en-SG" sz="2400" dirty="0">
                <a:latin typeface="Book Antiqua" panose="02040602050305030304" pitchFamily="18" charset="0"/>
              </a:rPr>
              <a:t>Adenoma carcinoma </a:t>
            </a:r>
            <a:r>
              <a:rPr lang="en-SG" sz="2400" dirty="0" smtClean="0">
                <a:latin typeface="Book Antiqua" panose="02040602050305030304" pitchFamily="18" charset="0"/>
              </a:rPr>
              <a:t>sequence</a:t>
            </a:r>
          </a:p>
          <a:p>
            <a:pPr algn="just"/>
            <a:endParaRPr lang="en-SG" sz="2400" dirty="0">
              <a:latin typeface="Book Antiqua" panose="02040602050305030304" pitchFamily="18" charset="0"/>
            </a:endParaRPr>
          </a:p>
          <a:p>
            <a:pPr algn="just"/>
            <a:r>
              <a:rPr lang="en-SG" sz="2400" dirty="0">
                <a:latin typeface="Book Antiqua" panose="02040602050305030304" pitchFamily="18" charset="0"/>
              </a:rPr>
              <a:t>Only </a:t>
            </a:r>
            <a:r>
              <a:rPr lang="en-SG" sz="2400" dirty="0" smtClean="0">
                <a:latin typeface="Book Antiqua" panose="02040602050305030304" pitchFamily="18" charset="0"/>
              </a:rPr>
              <a:t>2% </a:t>
            </a:r>
            <a:r>
              <a:rPr lang="en-SG" sz="2400" dirty="0">
                <a:latin typeface="Book Antiqua" panose="02040602050305030304" pitchFamily="18" charset="0"/>
              </a:rPr>
              <a:t>recurrence seen on colonoscopy </a:t>
            </a:r>
            <a:r>
              <a:rPr lang="en-SG" sz="2400" dirty="0" smtClean="0">
                <a:latin typeface="Book Antiqua" panose="02040602050305030304" pitchFamily="18" charset="0"/>
              </a:rPr>
              <a:t>- colon&lt;rectum</a:t>
            </a:r>
          </a:p>
          <a:p>
            <a:pPr algn="just"/>
            <a:endParaRPr lang="en-SG" sz="2400" dirty="0">
              <a:latin typeface="Book Antiqua" panose="02040602050305030304" pitchFamily="18" charset="0"/>
            </a:endParaRPr>
          </a:p>
          <a:p>
            <a:pPr algn="just"/>
            <a:r>
              <a:rPr lang="en-SG" sz="2400" dirty="0">
                <a:latin typeface="Book Antiqua" panose="02040602050305030304" pitchFamily="18" charset="0"/>
              </a:rPr>
              <a:t>Surveillance colonoscopy at year one and every three to five years thereafter, dictated by the findings of the previous investigation</a:t>
            </a:r>
            <a:r>
              <a:rPr lang="en-SG" sz="2400" dirty="0" smtClean="0">
                <a:latin typeface="Book Antiqua" panose="02040602050305030304" pitchFamily="18" charset="0"/>
              </a:rPr>
              <a:t>.</a:t>
            </a:r>
          </a:p>
          <a:p>
            <a:pPr algn="just"/>
            <a:endParaRPr lang="en-SG" sz="2400" dirty="0">
              <a:latin typeface="Book Antiqua" panose="02040602050305030304" pitchFamily="18" charset="0"/>
            </a:endParaRPr>
          </a:p>
          <a:p>
            <a:pPr algn="just"/>
            <a:r>
              <a:rPr lang="en-SG" sz="2400" dirty="0">
                <a:latin typeface="Book Antiqua" panose="02040602050305030304" pitchFamily="18" charset="0"/>
              </a:rPr>
              <a:t>If a colonoscopy has not been performed before diagnosis, it should be done after completion of adjuvant therapy (before one year).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13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27705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A7F5C2-1844-4758-BDC9-7508FE9FC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120" y="145685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44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CT SCAN</a:t>
            </a:r>
            <a:endParaRPr lang="en-SG" sz="4400" b="1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35CE7A3-02E0-42C9-9CEA-9D15219AF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228" y="1447800"/>
            <a:ext cx="7499382" cy="4800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SG" dirty="0">
                <a:latin typeface="Book Antiqua" panose="02040602050305030304" pitchFamily="18" charset="0"/>
              </a:rPr>
              <a:t>Abdominal and chest imaging using a CT scan is recommended annually for 3 years. </a:t>
            </a:r>
            <a:endParaRPr lang="en-SG" dirty="0" smtClean="0">
              <a:latin typeface="Book Antiqua" panose="02040602050305030304" pitchFamily="18" charset="0"/>
            </a:endParaRPr>
          </a:p>
          <a:p>
            <a:pPr algn="just"/>
            <a:endParaRPr lang="en-SG" dirty="0">
              <a:latin typeface="Book Antiqua" panose="02040602050305030304" pitchFamily="18" charset="0"/>
            </a:endParaRP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For high-risk patients, it is reasonable to consider imaging every 6 to 12 months for the first 3 years. </a:t>
            </a:r>
            <a:endParaRPr lang="en-SG" dirty="0" smtClean="0">
              <a:latin typeface="Book Antiqua" panose="02040602050305030304" pitchFamily="18" charset="0"/>
            </a:endParaRPr>
          </a:p>
          <a:p>
            <a:pPr algn="just"/>
            <a:endParaRPr lang="en-SG" dirty="0">
              <a:latin typeface="Book Antiqua" panose="02040602050305030304" pitchFamily="18" charset="0"/>
            </a:endParaRP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Outside of a clinical trial, PET scans are not recommended for surveillance.</a:t>
            </a:r>
          </a:p>
          <a:p>
            <a:pPr algn="just"/>
            <a:endParaRPr lang="en-SG" dirty="0">
              <a:latin typeface="Book Antiqua" panose="02040602050305030304" pitchFamily="18" charset="0"/>
            </a:endParaRP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For patients with rectal cancer, a pelvic CT is also recommended. </a:t>
            </a:r>
            <a:endParaRPr lang="en-SG" dirty="0" smtClean="0">
              <a:latin typeface="Book Antiqua" panose="02040602050305030304" pitchFamily="18" charset="0"/>
            </a:endParaRPr>
          </a:p>
          <a:p>
            <a:pPr algn="just"/>
            <a:endParaRPr lang="en-SG" dirty="0">
              <a:latin typeface="Book Antiqua" panose="02040602050305030304" pitchFamily="18" charset="0"/>
            </a:endParaRP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Clinician judgment, considering risk status, should be used to determine the frequency of pelvic scans (</a:t>
            </a:r>
            <a:r>
              <a:rPr lang="en-SG" dirty="0" smtClean="0">
                <a:latin typeface="Book Antiqua" panose="02040602050305030304" pitchFamily="18" charset="0"/>
              </a:rPr>
              <a:t>e.g., </a:t>
            </a:r>
            <a:r>
              <a:rPr lang="en-SG" dirty="0">
                <a:latin typeface="Book Antiqua" panose="02040602050305030304" pitchFamily="18" charset="0"/>
              </a:rPr>
              <a:t>annually for 3 to 5 years).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14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23764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1802A6-A9DB-47A0-8F83-F3D8B3A9B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523" y="-82060"/>
            <a:ext cx="7828485" cy="1019909"/>
          </a:xfrm>
        </p:spPr>
        <p:txBody>
          <a:bodyPr>
            <a:normAutofit fontScale="90000"/>
          </a:bodyPr>
          <a:lstStyle/>
          <a:p>
            <a:pPr algn="just"/>
            <a:r>
              <a:rPr lang="en-SG" sz="3100" b="1" dirty="0"/>
              <a:t/>
            </a:r>
            <a:br>
              <a:rPr lang="en-SG" sz="3100" b="1" dirty="0"/>
            </a:br>
            <a:r>
              <a:rPr lang="en-SG" sz="2200" b="1" dirty="0">
                <a:latin typeface="Baskerville Old Face" panose="02020602080505020303" pitchFamily="18" charset="0"/>
              </a:rPr>
              <a:t>Refer patients with any of the following to a clinical genetics service for further genetic risk evaluation/assessment for hereditary colorectal cancer </a:t>
            </a:r>
            <a:r>
              <a:rPr lang="en-SG" sz="2200" b="1" dirty="0" smtClean="0">
                <a:latin typeface="Baskerville Old Face" panose="02020602080505020303" pitchFamily="18" charset="0"/>
              </a:rPr>
              <a:t>syndromes:</a:t>
            </a:r>
            <a:r>
              <a:rPr lang="en-SG" sz="2200" b="1" baseline="30000" dirty="0" smtClean="0">
                <a:latin typeface="Baskerville Old Face" panose="02020602080505020303" pitchFamily="18" charset="0"/>
              </a:rPr>
              <a:t>25, 63</a:t>
            </a:r>
            <a:endParaRPr lang="en-SG" sz="2200" baseline="30000" dirty="0"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2304639-82F2-499D-B7D5-91C33B157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254374"/>
            <a:ext cx="7687808" cy="4700953"/>
          </a:xfrm>
        </p:spPr>
        <p:txBody>
          <a:bodyPr>
            <a:noAutofit/>
          </a:bodyPr>
          <a:lstStyle/>
          <a:p>
            <a:r>
              <a:rPr lang="en-SG" sz="1800" dirty="0">
                <a:latin typeface="Book Antiqua" panose="02040602050305030304" pitchFamily="18" charset="0"/>
              </a:rPr>
              <a:t>Personal history of CRC before age 50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Personal history of CRC and endometrial cancer at any age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Personal history of CRC and ovarian cancer at any age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Personal history of CRC and stomach, small bowel, biliary or urinary tract cancer at any age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Personal history of CRC and two first-degree relatives with history of colorectal, endometrial, or ovarian cancer at any age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Family history of inherited syndromes such as Lynch, FAP or familial diffuse gastric cancer 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Personal history of 10 or more adenomatous polyps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Personal history of multiple primary colon cancers at any age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Cumulative &gt;5 proximal serrated polyps, at least two &gt;10 mm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Cumulative &gt;20 serrated polyps</a:t>
            </a:r>
          </a:p>
          <a:p>
            <a:r>
              <a:rPr lang="en-SG" sz="1800" dirty="0">
                <a:latin typeface="Book Antiqua" panose="02040602050305030304" pitchFamily="18" charset="0"/>
              </a:rPr>
              <a:t>≥2 juvenile or </a:t>
            </a:r>
            <a:r>
              <a:rPr lang="en-SG" sz="1800" dirty="0" err="1">
                <a:latin typeface="Book Antiqua" panose="02040602050305030304" pitchFamily="18" charset="0"/>
              </a:rPr>
              <a:t>Peutz-Jeghers</a:t>
            </a:r>
            <a:r>
              <a:rPr lang="en-SG" sz="1800" dirty="0">
                <a:latin typeface="Book Antiqua" panose="02040602050305030304" pitchFamily="18" charset="0"/>
              </a:rPr>
              <a:t> polyps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42646" y="6049108"/>
            <a:ext cx="7608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MY" sz="900" b="1" dirty="0" smtClean="0"/>
              <a:t>25</a:t>
            </a:r>
            <a:r>
              <a:rPr lang="en-MY" sz="900" b="1" dirty="0"/>
              <a:t>. Scottish Intercollegiate Guidelines Network (SIGN). Diagnosis and </a:t>
            </a:r>
            <a:r>
              <a:rPr lang="en-MY" sz="900" b="1" dirty="0" smtClean="0"/>
              <a:t>management of </a:t>
            </a:r>
            <a:r>
              <a:rPr lang="en-MY" sz="900" b="1" dirty="0"/>
              <a:t>colorectal cancer. Edinburgh: SIGN; 2011. (SIGN publication no. 126</a:t>
            </a:r>
            <a:r>
              <a:rPr lang="en-MY" sz="900" b="1" dirty="0" smtClean="0"/>
              <a:t>). [</a:t>
            </a:r>
            <a:r>
              <a:rPr lang="en-MY" sz="900" b="1" dirty="0"/>
              <a:t>December 2011]. Available from URL: http://www.sign.ac.uk</a:t>
            </a:r>
          </a:p>
          <a:p>
            <a:pPr algn="just"/>
            <a:r>
              <a:rPr lang="en-MY" sz="900" b="1" dirty="0" smtClean="0"/>
              <a:t>63</a:t>
            </a:r>
            <a:r>
              <a:rPr lang="en-MY" sz="900" b="1" dirty="0"/>
              <a:t>. Giardiello FM, Allen JI, </a:t>
            </a:r>
            <a:r>
              <a:rPr lang="en-MY" sz="900" b="1" dirty="0" err="1"/>
              <a:t>Axilbund</a:t>
            </a:r>
            <a:r>
              <a:rPr lang="en-MY" sz="900" b="1" dirty="0"/>
              <a:t> JE, et al. Guidelines on genetic </a:t>
            </a:r>
            <a:r>
              <a:rPr lang="en-MY" sz="900" b="1" dirty="0" smtClean="0"/>
              <a:t>evaluation and </a:t>
            </a:r>
            <a:r>
              <a:rPr lang="en-MY" sz="900" b="1" dirty="0"/>
              <a:t>management of Lynch syndrome: a consensus statement by the </a:t>
            </a:r>
            <a:r>
              <a:rPr lang="en-MY" sz="900" b="1" dirty="0" smtClean="0"/>
              <a:t>US </a:t>
            </a:r>
            <a:r>
              <a:rPr lang="en-MY" sz="900" b="1" dirty="0" err="1" smtClean="0"/>
              <a:t>Multisociety</a:t>
            </a:r>
            <a:r>
              <a:rPr lang="en-MY" sz="900" b="1" dirty="0" smtClean="0"/>
              <a:t> Task </a:t>
            </a:r>
            <a:r>
              <a:rPr lang="en-MY" sz="900" b="1" dirty="0"/>
              <a:t>Force on colorectal cancer. Am J </a:t>
            </a:r>
            <a:r>
              <a:rPr lang="en-MY" sz="900" b="1" dirty="0" err="1"/>
              <a:t>Gastroenterol</a:t>
            </a:r>
            <a:r>
              <a:rPr lang="en-MY" sz="900" b="1" dirty="0"/>
              <a:t>. 2014;109(8):1159-79.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15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84390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1C5A82-9DA7-400F-A432-9E6199D67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951" y="-100498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24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SECONDARY PREVENTION IN CRC SURVIVORS</a:t>
            </a:r>
            <a:r>
              <a:rPr lang="en-SG" sz="24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-1</a:t>
            </a:r>
            <a:endParaRPr lang="en-SG" sz="24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806068D-1681-4F1B-A927-90298F25D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8491" y="840893"/>
            <a:ext cx="7168675" cy="4727569"/>
          </a:xfrm>
        </p:spPr>
        <p:txBody>
          <a:bodyPr>
            <a:normAutofit fontScale="62500" lnSpcReduction="20000"/>
          </a:bodyPr>
          <a:lstStyle/>
          <a:p>
            <a:pPr marL="82296" indent="0" algn="just">
              <a:buNone/>
            </a:pPr>
            <a:r>
              <a:rPr lang="en-SG" dirty="0">
                <a:latin typeface="Book Antiqua" panose="02040602050305030304" pitchFamily="18" charset="0"/>
              </a:rPr>
              <a:t>Despite the lack of high-quality evidence on secondary prevention in CRC survivors, it is reasonable to counsel patients </a:t>
            </a:r>
            <a:r>
              <a:rPr lang="en-SG" dirty="0" smtClean="0">
                <a:latin typeface="Book Antiqua" panose="02040602050305030304" pitchFamily="18" charset="0"/>
              </a:rPr>
              <a:t>on:</a:t>
            </a:r>
            <a:r>
              <a:rPr lang="en-SG" baseline="30000" dirty="0" smtClean="0">
                <a:latin typeface="Book Antiqua" panose="02040602050305030304" pitchFamily="18" charset="0"/>
              </a:rPr>
              <a:t>144</a:t>
            </a:r>
            <a:r>
              <a:rPr lang="en-SG" dirty="0" smtClean="0">
                <a:latin typeface="Book Antiqua" panose="02040602050305030304" pitchFamily="18" charset="0"/>
              </a:rPr>
              <a:t> </a:t>
            </a:r>
            <a:endParaRPr lang="en-SG" dirty="0">
              <a:latin typeface="Book Antiqua" panose="02040602050305030304" pitchFamily="18" charset="0"/>
            </a:endParaRP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maintaining a healthy body weight, </a:t>
            </a: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being physically active, </a:t>
            </a:r>
          </a:p>
          <a:p>
            <a:pPr algn="just"/>
            <a:r>
              <a:rPr lang="en-SG" dirty="0">
                <a:latin typeface="Book Antiqua" panose="02040602050305030304" pitchFamily="18" charset="0"/>
              </a:rPr>
              <a:t>and eating a healthy diet.</a:t>
            </a:r>
          </a:p>
          <a:p>
            <a:pPr marL="82296" indent="0" algn="just">
              <a:buNone/>
            </a:pPr>
            <a:endParaRPr lang="en-SG" dirty="0" smtClean="0">
              <a:latin typeface="Book Antiqua" panose="02040602050305030304" pitchFamily="18" charset="0"/>
            </a:endParaRPr>
          </a:p>
          <a:p>
            <a:pPr marL="82296" indent="0" algn="just">
              <a:buNone/>
            </a:pPr>
            <a:endParaRPr lang="en-SG" dirty="0">
              <a:latin typeface="Book Antiqua" panose="02040602050305030304" pitchFamily="18" charset="0"/>
            </a:endParaRPr>
          </a:p>
          <a:p>
            <a:pPr marL="82296" indent="0" algn="just">
              <a:buNone/>
            </a:pPr>
            <a:r>
              <a:rPr lang="en-SG" dirty="0">
                <a:latin typeface="Book Antiqua" panose="02040602050305030304" pitchFamily="18" charset="0"/>
              </a:rPr>
              <a:t>In a cohort study on stage III colon carcinoma, patients treated with surgery and adjuvant chemotherapy, and survived without recurrence </a:t>
            </a:r>
            <a:r>
              <a:rPr lang="en-SG" dirty="0" smtClean="0">
                <a:latin typeface="Book Antiqua" panose="02040602050305030304" pitchFamily="18" charset="0"/>
              </a:rPr>
              <a:t>6 </a:t>
            </a:r>
            <a:r>
              <a:rPr lang="en-SG" dirty="0">
                <a:latin typeface="Book Antiqua" panose="02040602050305030304" pitchFamily="18" charset="0"/>
              </a:rPr>
              <a:t>months after treatments, those who continued to engage in at least 18-metabolic equivalent task-hours per week of activity (equivalent of walking ≥6 hours per week at an average pace) had significant improvement in DFS compared with inactive patients at a median follow-up of 3.8 </a:t>
            </a:r>
            <a:r>
              <a:rPr lang="en-SG" dirty="0" smtClean="0">
                <a:latin typeface="Book Antiqua" panose="02040602050305030304" pitchFamily="18" charset="0"/>
              </a:rPr>
              <a:t>years.</a:t>
            </a:r>
            <a:r>
              <a:rPr lang="en-SG" baseline="30000" dirty="0" smtClean="0">
                <a:latin typeface="Book Antiqua" panose="02040602050305030304" pitchFamily="18" charset="0"/>
              </a:rPr>
              <a:t>143</a:t>
            </a:r>
            <a:endParaRPr lang="en-SG" baseline="30000" dirty="0">
              <a:latin typeface="Book Antiqua" panose="02040602050305030304" pitchFamily="18" charset="0"/>
            </a:endParaRPr>
          </a:p>
          <a:p>
            <a:endParaRPr lang="en-SG" sz="2100" dirty="0"/>
          </a:p>
        </p:txBody>
      </p:sp>
      <p:sp>
        <p:nvSpPr>
          <p:cNvPr id="4" name="TextBox 3"/>
          <p:cNvSpPr txBox="1"/>
          <p:nvPr/>
        </p:nvSpPr>
        <p:spPr>
          <a:xfrm>
            <a:off x="1430217" y="5720867"/>
            <a:ext cx="7151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MY" sz="900" b="1" dirty="0" smtClean="0"/>
              <a:t>143. </a:t>
            </a:r>
            <a:r>
              <a:rPr lang="en-MY" sz="900" b="1" dirty="0" err="1" smtClean="0"/>
              <a:t>Meyerhardt</a:t>
            </a:r>
            <a:r>
              <a:rPr lang="en-MY" sz="900" b="1" dirty="0" smtClean="0"/>
              <a:t> </a:t>
            </a:r>
            <a:r>
              <a:rPr lang="en-MY" sz="900" b="1" dirty="0"/>
              <a:t>JA, Heseltine D, </a:t>
            </a:r>
            <a:r>
              <a:rPr lang="en-MY" sz="900" b="1" dirty="0" err="1"/>
              <a:t>Niedzwiecki</a:t>
            </a:r>
            <a:r>
              <a:rPr lang="en-MY" sz="900" b="1" dirty="0"/>
              <a:t> D, et al. Impact of physical activity on cancer recurrence and survival in patients with stage III colon cancer: findings from CALGB 89803. J </a:t>
            </a:r>
            <a:r>
              <a:rPr lang="en-MY" sz="900" b="1" dirty="0" err="1"/>
              <a:t>Clin</a:t>
            </a:r>
            <a:r>
              <a:rPr lang="en-MY" sz="900" b="1" dirty="0"/>
              <a:t> </a:t>
            </a:r>
            <a:r>
              <a:rPr lang="en-MY" sz="900" b="1" dirty="0" err="1"/>
              <a:t>Oncol</a:t>
            </a:r>
            <a:r>
              <a:rPr lang="en-MY" sz="900" b="1" dirty="0"/>
              <a:t>. 2006;24(22):3535-41</a:t>
            </a:r>
            <a:r>
              <a:rPr lang="en-MY" sz="900" b="1" dirty="0" smtClean="0"/>
              <a:t>.</a:t>
            </a:r>
          </a:p>
          <a:p>
            <a:pPr algn="just"/>
            <a:r>
              <a:rPr lang="en-US" sz="900" b="1" dirty="0" smtClean="0"/>
              <a:t>144. </a:t>
            </a:r>
            <a:r>
              <a:rPr lang="en-MY" sz="900" b="1" dirty="0"/>
              <a:t>Rock CL, Doyle C, Demark-</a:t>
            </a:r>
            <a:r>
              <a:rPr lang="en-MY" sz="900" b="1" dirty="0" err="1"/>
              <a:t>Wahnefried</a:t>
            </a:r>
            <a:r>
              <a:rPr lang="en-MY" sz="900" b="1" dirty="0"/>
              <a:t> W, et al. Nutrition and physical </a:t>
            </a:r>
            <a:r>
              <a:rPr lang="en-MY" sz="900" b="1" dirty="0" smtClean="0"/>
              <a:t>activity guidelines </a:t>
            </a:r>
            <a:r>
              <a:rPr lang="en-MY" sz="900" b="1" dirty="0"/>
              <a:t>for cancer survivors. CA Cancer J </a:t>
            </a:r>
            <a:r>
              <a:rPr lang="en-MY" sz="900" b="1" dirty="0" err="1"/>
              <a:t>Clin</a:t>
            </a:r>
            <a:r>
              <a:rPr lang="en-MY" sz="900" b="1" dirty="0"/>
              <a:t>. 2012;62(4):243-74.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16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04181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B44092-51F7-4013-984C-D3D2CB93B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735" y="920265"/>
            <a:ext cx="7499382" cy="294835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SG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Survivors of CRC should be encouraged to: </a:t>
            </a:r>
          </a:p>
          <a:p>
            <a:r>
              <a:rPr lang="en-SG" sz="2200" dirty="0">
                <a:latin typeface="Book Antiqua" panose="02040602050305030304" pitchFamily="18" charset="0"/>
              </a:rPr>
              <a:t>m</a:t>
            </a:r>
            <a:r>
              <a:rPr lang="en-SG" sz="2200" dirty="0" smtClean="0">
                <a:latin typeface="Book Antiqua" panose="02040602050305030304" pitchFamily="18" charset="0"/>
              </a:rPr>
              <a:t>aintain </a:t>
            </a:r>
            <a:r>
              <a:rPr lang="en-SG" sz="2200" dirty="0">
                <a:latin typeface="Book Antiqua" panose="02040602050305030304" pitchFamily="18" charset="0"/>
              </a:rPr>
              <a:t>an ideal body weight throughout life </a:t>
            </a:r>
          </a:p>
          <a:p>
            <a:r>
              <a:rPr lang="en-SG" sz="2200" dirty="0" smtClean="0">
                <a:latin typeface="Book Antiqua" panose="02040602050305030304" pitchFamily="18" charset="0"/>
              </a:rPr>
              <a:t>adopt </a:t>
            </a:r>
            <a:r>
              <a:rPr lang="en-SG" sz="2200" dirty="0">
                <a:latin typeface="Book Antiqua" panose="02040602050305030304" pitchFamily="18" charset="0"/>
              </a:rPr>
              <a:t>a physically active lifestyle</a:t>
            </a:r>
          </a:p>
          <a:p>
            <a:r>
              <a:rPr lang="en-SG" sz="2200" dirty="0" smtClean="0">
                <a:latin typeface="Book Antiqua" panose="02040602050305030304" pitchFamily="18" charset="0"/>
              </a:rPr>
              <a:t>consume </a:t>
            </a:r>
            <a:r>
              <a:rPr lang="en-SG" sz="2200" dirty="0">
                <a:latin typeface="Book Antiqua" panose="02040602050305030304" pitchFamily="18" charset="0"/>
              </a:rPr>
              <a:t>a healthy diet </a:t>
            </a:r>
          </a:p>
          <a:p>
            <a:r>
              <a:rPr lang="en-SG" sz="2200" dirty="0" smtClean="0">
                <a:latin typeface="Book Antiqua" panose="02040602050305030304" pitchFamily="18" charset="0"/>
              </a:rPr>
              <a:t>limit </a:t>
            </a:r>
            <a:r>
              <a:rPr lang="en-SG" sz="2200" dirty="0">
                <a:latin typeface="Book Antiqua" panose="02040602050305030304" pitchFamily="18" charset="0"/>
              </a:rPr>
              <a:t>alcohol consumption and quit smoking</a:t>
            </a:r>
          </a:p>
          <a:p>
            <a:r>
              <a:rPr lang="en-SG" sz="2200" dirty="0" smtClean="0">
                <a:latin typeface="Book Antiqua" panose="02040602050305030304" pitchFamily="18" charset="0"/>
              </a:rPr>
              <a:t>maintain </a:t>
            </a:r>
            <a:r>
              <a:rPr lang="en-SG" sz="2200" dirty="0">
                <a:latin typeface="Book Antiqua" panose="02040602050305030304" pitchFamily="18" charset="0"/>
              </a:rPr>
              <a:t>an ideal body weight, participate in regular physical activity and consume a well-balanced </a:t>
            </a:r>
            <a:r>
              <a:rPr lang="en-SG" sz="2200" dirty="0" smtClean="0">
                <a:latin typeface="Book Antiqua" panose="02040602050305030304" pitchFamily="18" charset="0"/>
              </a:rPr>
              <a:t>diet</a:t>
            </a:r>
            <a:endParaRPr lang="en-SG" sz="2200" dirty="0">
              <a:latin typeface="Book Antiqua" panose="02040602050305030304" pitchFamily="18" charset="0"/>
            </a:endParaRPr>
          </a:p>
          <a:p>
            <a:endParaRPr lang="en-SG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CC1C5A82-9DA7-400F-A432-9E6199D67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951" y="-18437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24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SECONDARY PREVENTION IN CRC SURVIVORS</a:t>
            </a:r>
            <a:r>
              <a:rPr lang="en-SG" sz="24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-2</a:t>
            </a:r>
            <a:endParaRPr lang="en-SG" sz="24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88831" y="5967046"/>
            <a:ext cx="7209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SG" sz="900" b="1" dirty="0" smtClean="0"/>
              <a:t>144. Rock </a:t>
            </a:r>
            <a:r>
              <a:rPr lang="en-SG" sz="900" b="1" dirty="0"/>
              <a:t>CL, Doyle C, Demark-</a:t>
            </a:r>
            <a:r>
              <a:rPr lang="en-SG" sz="900" b="1" dirty="0" err="1"/>
              <a:t>Wahnefried</a:t>
            </a:r>
            <a:r>
              <a:rPr lang="en-SG" sz="900" b="1" dirty="0"/>
              <a:t> W, et al. Nutrition and physical activity guidelines for cancer survivors. CA Cancer J </a:t>
            </a:r>
            <a:r>
              <a:rPr lang="en-SG" sz="900" b="1" dirty="0" err="1"/>
              <a:t>Clin</a:t>
            </a:r>
            <a:r>
              <a:rPr lang="en-SG" sz="900" b="1" dirty="0"/>
              <a:t>. 2012;62(4):243-74</a:t>
            </a:r>
            <a:r>
              <a:rPr lang="en-SG" sz="900" b="1" dirty="0" smtClean="0"/>
              <a:t>.</a:t>
            </a:r>
            <a:endParaRPr lang="en-SG" sz="9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17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73822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B0779-313C-4B40-9850-7FA9805A1221}" type="slidenum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18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6" y="3058885"/>
            <a:ext cx="2088594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EFBA6F08-CA02-4BA0-A9D7-722F601E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548" y="2600325"/>
            <a:ext cx="6401912" cy="2286000"/>
          </a:xfrm>
        </p:spPr>
        <p:txBody>
          <a:bodyPr/>
          <a:lstStyle/>
          <a:p>
            <a:r>
              <a:rPr lang="en-MY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1494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DAB6A8-884C-4225-BBCA-C32408CF1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120" y="40178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FOLLOW-UP AND SURVEILLANCE IN CRC</a:t>
            </a:r>
            <a:r>
              <a:rPr lang="en-SG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-1</a:t>
            </a:r>
            <a:endParaRPr lang="en-SG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1D5F936-10DE-40D7-B304-CD463341A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0924" y="1040184"/>
            <a:ext cx="7666893" cy="5384062"/>
          </a:xfrm>
        </p:spPr>
        <p:txBody>
          <a:bodyPr>
            <a:noAutofit/>
          </a:bodyPr>
          <a:lstStyle/>
          <a:p>
            <a:pPr algn="just"/>
            <a:r>
              <a:rPr lang="en-SG" sz="1800" dirty="0">
                <a:latin typeface="Book Antiqua" panose="02040602050305030304" pitchFamily="18" charset="0"/>
              </a:rPr>
              <a:t>Majority of </a:t>
            </a:r>
            <a:r>
              <a:rPr lang="en-SG" sz="1800" dirty="0" smtClean="0">
                <a:latin typeface="Book Antiqua" panose="02040602050305030304" pitchFamily="18" charset="0"/>
              </a:rPr>
              <a:t>CRC are </a:t>
            </a:r>
            <a:r>
              <a:rPr lang="en-SG" sz="1800" dirty="0">
                <a:latin typeface="Book Antiqua" panose="02040602050305030304" pitchFamily="18" charset="0"/>
              </a:rPr>
              <a:t>resected for cure, leaving many patients eligible for ongoing </a:t>
            </a:r>
            <a:r>
              <a:rPr lang="en-SG" sz="1800" dirty="0" smtClean="0">
                <a:latin typeface="Book Antiqua" panose="02040602050305030304" pitchFamily="18" charset="0"/>
              </a:rPr>
              <a:t>surveillance.</a:t>
            </a:r>
            <a:endParaRPr lang="en-SG" sz="1800" dirty="0">
              <a:latin typeface="Book Antiqua" panose="02040602050305030304" pitchFamily="18" charset="0"/>
            </a:endParaRPr>
          </a:p>
          <a:p>
            <a:pPr algn="just"/>
            <a:r>
              <a:rPr lang="en-SG" sz="1800" dirty="0">
                <a:latin typeface="Book Antiqua" panose="02040602050305030304" pitchFamily="18" charset="0"/>
              </a:rPr>
              <a:t>The best schema for clinically useful and cost effective follow up is still </a:t>
            </a:r>
            <a:r>
              <a:rPr lang="en-SG" sz="1800" dirty="0" smtClean="0">
                <a:latin typeface="Book Antiqua" panose="02040602050305030304" pitchFamily="18" charset="0"/>
              </a:rPr>
              <a:t>controversial.</a:t>
            </a:r>
            <a:endParaRPr lang="en-SG" sz="1800" dirty="0">
              <a:latin typeface="Book Antiqua" panose="02040602050305030304" pitchFamily="18" charset="0"/>
            </a:endParaRPr>
          </a:p>
          <a:p>
            <a:pPr algn="just"/>
            <a:r>
              <a:rPr lang="en-SG" sz="1800" dirty="0">
                <a:latin typeface="Book Antiqua" panose="02040602050305030304" pitchFamily="18" charset="0"/>
              </a:rPr>
              <a:t>Rational </a:t>
            </a:r>
            <a:r>
              <a:rPr lang="en-SG" sz="1800" dirty="0" smtClean="0">
                <a:latin typeface="Book Antiqua" panose="02040602050305030304" pitchFamily="18" charset="0"/>
              </a:rPr>
              <a:t>follow-up should: </a:t>
            </a:r>
            <a:endParaRPr lang="en-SG" sz="1800" dirty="0">
              <a:latin typeface="Book Antiqua" panose="02040602050305030304" pitchFamily="18" charset="0"/>
            </a:endParaRPr>
          </a:p>
          <a:p>
            <a:pPr lvl="1" algn="just"/>
            <a:r>
              <a:rPr lang="en-SG" sz="1800" dirty="0">
                <a:latin typeface="Book Antiqua" panose="02040602050305030304" pitchFamily="18" charset="0"/>
              </a:rPr>
              <a:t>detect treatable recurrent cancers,</a:t>
            </a:r>
          </a:p>
          <a:p>
            <a:pPr lvl="1" algn="just"/>
            <a:r>
              <a:rPr lang="en-SG" sz="1800" dirty="0">
                <a:latin typeface="Book Antiqua" panose="02040602050305030304" pitchFamily="18" charset="0"/>
              </a:rPr>
              <a:t>identify and remove metachronous polyp,</a:t>
            </a:r>
          </a:p>
          <a:p>
            <a:pPr lvl="1" algn="just"/>
            <a:r>
              <a:rPr lang="en-SG" sz="1800" dirty="0">
                <a:latin typeface="Book Antiqua" panose="02040602050305030304" pitchFamily="18" charset="0"/>
              </a:rPr>
              <a:t>and identify possible hereditary influences in development of a colorectal cancer.</a:t>
            </a:r>
          </a:p>
          <a:p>
            <a:pPr algn="just"/>
            <a:r>
              <a:rPr lang="en-SG" sz="1800" dirty="0">
                <a:latin typeface="Book Antiqua" panose="02040602050305030304" pitchFamily="18" charset="0"/>
              </a:rPr>
              <a:t>In theory – </a:t>
            </a:r>
          </a:p>
          <a:p>
            <a:pPr lvl="1" algn="just"/>
            <a:r>
              <a:rPr lang="en-SG" sz="1800" dirty="0">
                <a:latin typeface="Book Antiqua" panose="02040602050305030304" pitchFamily="18" charset="0"/>
              </a:rPr>
              <a:t>increase survival, </a:t>
            </a:r>
          </a:p>
          <a:p>
            <a:pPr lvl="1" algn="just"/>
            <a:r>
              <a:rPr lang="en-SG" sz="1800" dirty="0">
                <a:latin typeface="Book Antiqua" panose="02040602050305030304" pitchFamily="18" charset="0"/>
              </a:rPr>
              <a:t>increase quality of life by successfully treating recurrences,</a:t>
            </a:r>
          </a:p>
          <a:p>
            <a:pPr lvl="1" algn="just"/>
            <a:r>
              <a:rPr lang="en-SG" sz="1800" dirty="0">
                <a:latin typeface="Book Antiqua" panose="02040602050305030304" pitchFamily="18" charset="0"/>
              </a:rPr>
              <a:t>prevent metachronous cancers,</a:t>
            </a:r>
          </a:p>
          <a:p>
            <a:pPr lvl="1" algn="just"/>
            <a:r>
              <a:rPr lang="en-SG" sz="1800" dirty="0">
                <a:latin typeface="Book Antiqua" panose="02040602050305030304" pitchFamily="18" charset="0"/>
              </a:rPr>
              <a:t>prevent subsequent hereditary cancers in patients and their family members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2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89919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203903-3552-4A32-846A-9F6A81357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735" y="1119556"/>
            <a:ext cx="7499382" cy="3733798"/>
          </a:xfrm>
        </p:spPr>
        <p:txBody>
          <a:bodyPr>
            <a:normAutofit/>
          </a:bodyPr>
          <a:lstStyle/>
          <a:p>
            <a:r>
              <a:rPr lang="en-SG" sz="1800" dirty="0">
                <a:latin typeface="Book Antiqua" panose="02040602050305030304" pitchFamily="18" charset="0"/>
              </a:rPr>
              <a:t>Surveillance should be guided by presumed risk of recurrence and functional status of the </a:t>
            </a:r>
            <a:r>
              <a:rPr lang="en-SG" sz="1800" dirty="0" smtClean="0">
                <a:latin typeface="Book Antiqua" panose="02040602050305030304" pitchFamily="18" charset="0"/>
              </a:rPr>
              <a:t>patient.</a:t>
            </a:r>
          </a:p>
          <a:p>
            <a:endParaRPr lang="en-SG" sz="1800" dirty="0">
              <a:latin typeface="Book Antiqua" panose="02040602050305030304" pitchFamily="18" charset="0"/>
            </a:endParaRPr>
          </a:p>
          <a:p>
            <a:r>
              <a:rPr lang="en-SG" sz="1800" dirty="0">
                <a:latin typeface="Book Antiqua" panose="02040602050305030304" pitchFamily="18" charset="0"/>
              </a:rPr>
              <a:t>Accurate risk stratification and patient selection are central to any programme of </a:t>
            </a:r>
            <a:r>
              <a:rPr lang="en-SG" sz="1800" dirty="0" smtClean="0">
                <a:latin typeface="Book Antiqua" panose="02040602050305030304" pitchFamily="18" charset="0"/>
              </a:rPr>
              <a:t>surveillance.</a:t>
            </a:r>
            <a:endParaRPr lang="en-SG" sz="1800" dirty="0" smtClean="0">
              <a:latin typeface="Book Antiqua" panose="02040602050305030304" pitchFamily="18" charset="0"/>
            </a:endParaRPr>
          </a:p>
          <a:p>
            <a:endParaRPr lang="en-SG" sz="1800" dirty="0">
              <a:latin typeface="Book Antiqua" panose="02040602050305030304" pitchFamily="18" charset="0"/>
            </a:endParaRPr>
          </a:p>
          <a:p>
            <a:r>
              <a:rPr lang="en-SG" sz="1800" dirty="0">
                <a:latin typeface="Book Antiqua" panose="02040602050305030304" pitchFamily="18" charset="0"/>
              </a:rPr>
              <a:t>The intensity of surveillance should be proportional to the </a:t>
            </a:r>
            <a:r>
              <a:rPr lang="en-SG" sz="1800" dirty="0" smtClean="0">
                <a:latin typeface="Book Antiqua" panose="02040602050305030304" pitchFamily="18" charset="0"/>
              </a:rPr>
              <a:t>patient’s </a:t>
            </a:r>
            <a:r>
              <a:rPr lang="en-SG" sz="1800" dirty="0">
                <a:latin typeface="Book Antiqua" panose="02040602050305030304" pitchFamily="18" charset="0"/>
              </a:rPr>
              <a:t>risk of recurrence</a:t>
            </a:r>
            <a:r>
              <a:rPr lang="en-SG" sz="1800" dirty="0" smtClean="0">
                <a:latin typeface="Book Antiqua" panose="02040602050305030304" pitchFamily="18" charset="0"/>
              </a:rPr>
              <a:t>.</a:t>
            </a:r>
          </a:p>
          <a:p>
            <a:endParaRPr lang="en-SG" sz="1800" dirty="0">
              <a:latin typeface="Book Antiqua" panose="02040602050305030304" pitchFamily="18" charset="0"/>
            </a:endParaRPr>
          </a:p>
          <a:p>
            <a:r>
              <a:rPr lang="en-SG" sz="1800" dirty="0">
                <a:latin typeface="Book Antiqua" panose="02040602050305030304" pitchFamily="18" charset="0"/>
              </a:rPr>
              <a:t>Those unfit for further surgery because of age or </a:t>
            </a:r>
            <a:r>
              <a:rPr lang="en-SG" sz="1800" dirty="0" smtClean="0">
                <a:latin typeface="Book Antiqua" panose="02040602050305030304" pitchFamily="18" charset="0"/>
              </a:rPr>
              <a:t>co-morbidity </a:t>
            </a:r>
            <a:r>
              <a:rPr lang="en-SG" sz="1800" dirty="0">
                <a:latin typeface="Book Antiqua" panose="02040602050305030304" pitchFamily="18" charset="0"/>
              </a:rPr>
              <a:t>may best be </a:t>
            </a:r>
            <a:r>
              <a:rPr lang="en-SG" sz="1800" dirty="0" smtClean="0">
                <a:latin typeface="Book Antiqua" panose="02040602050305030304" pitchFamily="18" charset="0"/>
              </a:rPr>
              <a:t>served </a:t>
            </a:r>
            <a:r>
              <a:rPr lang="en-SG" sz="1800" dirty="0">
                <a:latin typeface="Book Antiqua" panose="02040602050305030304" pitchFamily="18" charset="0"/>
              </a:rPr>
              <a:t>by minimal </a:t>
            </a:r>
            <a:r>
              <a:rPr lang="en-SG" sz="1800" dirty="0" smtClean="0">
                <a:latin typeface="Book Antiqua" panose="02040602050305030304" pitchFamily="18" charset="0"/>
              </a:rPr>
              <a:t>follow-up </a:t>
            </a:r>
            <a:r>
              <a:rPr lang="en-SG" sz="1800" dirty="0">
                <a:latin typeface="Book Antiqua" panose="02040602050305030304" pitchFamily="18" charset="0"/>
              </a:rPr>
              <a:t>only.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59DAB6A8-884C-4225-BBCA-C32408CF1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843" y="63624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FOLLOW-UP AND SURVEILLANCE IN CRC</a:t>
            </a:r>
            <a:r>
              <a:rPr lang="en-SG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-2</a:t>
            </a:r>
            <a:endParaRPr lang="en-SG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8638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4E0D40-16FE-44C1-9197-BB1D03917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721" y="274638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36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RISK OF RECURRENCE</a:t>
            </a:r>
            <a:r>
              <a:rPr lang="en-SG" sz="36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-1</a:t>
            </a:r>
            <a:endParaRPr lang="en-SG" sz="36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BAA3D8-86D4-4392-9E59-FEAAD5B51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674" y="1447800"/>
            <a:ext cx="7499382" cy="4155831"/>
          </a:xfrm>
        </p:spPr>
        <p:txBody>
          <a:bodyPr>
            <a:normAutofit/>
          </a:bodyPr>
          <a:lstStyle/>
          <a:p>
            <a:pPr algn="just"/>
            <a:r>
              <a:rPr lang="en-SG" sz="2000" dirty="0">
                <a:latin typeface="Book Antiqua" panose="02040602050305030304" pitchFamily="18" charset="0"/>
              </a:rPr>
              <a:t>Risk of recurrence is proportional to initial disease </a:t>
            </a:r>
            <a:r>
              <a:rPr lang="en-SG" sz="2000" dirty="0" smtClean="0">
                <a:latin typeface="Book Antiqua" panose="02040602050305030304" pitchFamily="18" charset="0"/>
              </a:rPr>
              <a:t>stage.</a:t>
            </a:r>
            <a:endParaRPr lang="en-SG" sz="2000" dirty="0" smtClean="0">
              <a:latin typeface="Book Antiqua" panose="02040602050305030304" pitchFamily="18" charset="0"/>
            </a:endParaRPr>
          </a:p>
          <a:p>
            <a:pPr algn="just"/>
            <a:endParaRPr lang="en-SG" sz="2000" dirty="0">
              <a:latin typeface="Book Antiqua" panose="02040602050305030304" pitchFamily="18" charset="0"/>
            </a:endParaRPr>
          </a:p>
          <a:p>
            <a:pPr algn="just"/>
            <a:r>
              <a:rPr lang="en-SG" sz="2000" dirty="0">
                <a:latin typeface="Book Antiqua" panose="02040602050305030304" pitchFamily="18" charset="0"/>
              </a:rPr>
              <a:t>Most stage IV patients are not candidates for surveillance </a:t>
            </a:r>
            <a:r>
              <a:rPr lang="en-SG" sz="2000" dirty="0" smtClean="0">
                <a:latin typeface="Book Antiqua" panose="02040602050305030304" pitchFamily="18" charset="0"/>
              </a:rPr>
              <a:t>programme.</a:t>
            </a:r>
            <a:endParaRPr lang="en-SG" sz="2000" dirty="0" smtClean="0">
              <a:latin typeface="Book Antiqua" panose="02040602050305030304" pitchFamily="18" charset="0"/>
            </a:endParaRPr>
          </a:p>
          <a:p>
            <a:pPr algn="just"/>
            <a:endParaRPr lang="en-SG" sz="2000" dirty="0">
              <a:latin typeface="Book Antiqua" panose="02040602050305030304" pitchFamily="18" charset="0"/>
            </a:endParaRPr>
          </a:p>
          <a:p>
            <a:pPr algn="just"/>
            <a:r>
              <a:rPr lang="en-SG" sz="2000" dirty="0">
                <a:latin typeface="Book Antiqua" panose="02040602050305030304" pitchFamily="18" charset="0"/>
              </a:rPr>
              <a:t>Most stage I colon cancer patients, treated by curative surgery have a very low chance of recurrence </a:t>
            </a:r>
            <a:r>
              <a:rPr lang="en-SG" sz="2000" dirty="0" smtClean="0">
                <a:latin typeface="Book Antiqua" panose="02040602050305030304" pitchFamily="18" charset="0"/>
              </a:rPr>
              <a:t>- </a:t>
            </a:r>
            <a:r>
              <a:rPr lang="en-SG" sz="2000" dirty="0">
                <a:latin typeface="Book Antiqua" panose="02040602050305030304" pitchFamily="18" charset="0"/>
              </a:rPr>
              <a:t>close </a:t>
            </a:r>
            <a:r>
              <a:rPr lang="en-SG" sz="2000" dirty="0" smtClean="0">
                <a:latin typeface="Book Antiqua" panose="02040602050305030304" pitchFamily="18" charset="0"/>
              </a:rPr>
              <a:t>follow-up </a:t>
            </a:r>
            <a:r>
              <a:rPr lang="en-SG" sz="2000" dirty="0">
                <a:latin typeface="Book Antiqua" panose="02040602050305030304" pitchFamily="18" charset="0"/>
              </a:rPr>
              <a:t>are not </a:t>
            </a:r>
            <a:r>
              <a:rPr lang="en-SG" sz="2000" dirty="0" smtClean="0">
                <a:latin typeface="Book Antiqua" panose="02040602050305030304" pitchFamily="18" charset="0"/>
              </a:rPr>
              <a:t>justified.</a:t>
            </a:r>
            <a:endParaRPr lang="en-SG" sz="2000" dirty="0" smtClean="0">
              <a:latin typeface="Book Antiqua" panose="02040602050305030304" pitchFamily="18" charset="0"/>
            </a:endParaRPr>
          </a:p>
          <a:p>
            <a:pPr algn="just"/>
            <a:endParaRPr lang="en-SG" sz="2000" dirty="0">
              <a:latin typeface="Book Antiqua" panose="02040602050305030304" pitchFamily="18" charset="0"/>
            </a:endParaRPr>
          </a:p>
          <a:p>
            <a:pPr algn="just"/>
            <a:r>
              <a:rPr lang="en-SG" sz="2000" dirty="0">
                <a:latin typeface="Book Antiqua" panose="02040602050305030304" pitchFamily="18" charset="0"/>
              </a:rPr>
              <a:t>However </a:t>
            </a:r>
            <a:r>
              <a:rPr lang="en-SG" sz="2000" dirty="0" smtClean="0">
                <a:latin typeface="Book Antiqua" panose="02040602050305030304" pitchFamily="18" charset="0"/>
              </a:rPr>
              <a:t>stage </a:t>
            </a:r>
            <a:r>
              <a:rPr lang="en-SG" sz="2000" dirty="0">
                <a:latin typeface="Book Antiqua" panose="02040602050305030304" pitchFamily="18" charset="0"/>
              </a:rPr>
              <a:t>I rectal cancer, have significant chance of recurrence and deserve close </a:t>
            </a:r>
            <a:r>
              <a:rPr lang="en-SG" sz="2000" dirty="0" smtClean="0">
                <a:latin typeface="Book Antiqua" panose="02040602050305030304" pitchFamily="18" charset="0"/>
              </a:rPr>
              <a:t>follow-up.</a:t>
            </a:r>
            <a:endParaRPr lang="en-SG" sz="2000" dirty="0">
              <a:latin typeface="Book Antiqua" panose="020406020503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4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88847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F3AB3A-2A4C-4119-83FF-52C000C9D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120" y="1447803"/>
            <a:ext cx="7499382" cy="4507523"/>
          </a:xfrm>
        </p:spPr>
        <p:txBody>
          <a:bodyPr>
            <a:normAutofit/>
          </a:bodyPr>
          <a:lstStyle/>
          <a:p>
            <a:pPr algn="just"/>
            <a:r>
              <a:rPr lang="en-SG" sz="2200" dirty="0">
                <a:latin typeface="Book Antiqua" panose="02040602050305030304" pitchFamily="18" charset="0"/>
              </a:rPr>
              <a:t>Stage II &amp; III patients are the most that benefit from close surveillance</a:t>
            </a:r>
            <a:r>
              <a:rPr lang="en-SG" sz="2200" dirty="0" smtClean="0">
                <a:latin typeface="Book Antiqua" panose="02040602050305030304" pitchFamily="18" charset="0"/>
              </a:rPr>
              <a:t>.</a:t>
            </a:r>
          </a:p>
          <a:p>
            <a:pPr algn="just"/>
            <a:endParaRPr lang="en-SG" sz="2200" dirty="0">
              <a:latin typeface="Book Antiqua" panose="02040602050305030304" pitchFamily="18" charset="0"/>
            </a:endParaRPr>
          </a:p>
          <a:p>
            <a:pPr algn="just"/>
            <a:r>
              <a:rPr lang="en-SG" sz="2200" dirty="0">
                <a:latin typeface="Book Antiqua" panose="02040602050305030304" pitchFamily="18" charset="0"/>
              </a:rPr>
              <a:t>High risk features for stage II colon carcinoma are presence of any of the following:</a:t>
            </a:r>
          </a:p>
          <a:p>
            <a:pPr lvl="1" algn="just"/>
            <a:r>
              <a:rPr lang="en-SG" sz="2200" dirty="0">
                <a:latin typeface="Book Antiqua" panose="02040602050305030304" pitchFamily="18" charset="0"/>
              </a:rPr>
              <a:t>obstruction </a:t>
            </a:r>
          </a:p>
          <a:p>
            <a:pPr lvl="1" algn="just"/>
            <a:r>
              <a:rPr lang="en-SG" sz="2200" dirty="0">
                <a:latin typeface="Book Antiqua" panose="02040602050305030304" pitchFamily="18" charset="0"/>
              </a:rPr>
              <a:t>perforation </a:t>
            </a:r>
          </a:p>
          <a:p>
            <a:pPr lvl="1" algn="just"/>
            <a:r>
              <a:rPr lang="en-SG" sz="2200" dirty="0">
                <a:latin typeface="Book Antiqua" panose="02040602050305030304" pitchFamily="18" charset="0"/>
              </a:rPr>
              <a:t>T4 disease </a:t>
            </a:r>
          </a:p>
          <a:p>
            <a:pPr lvl="1" algn="just"/>
            <a:r>
              <a:rPr lang="en-SG" sz="2200" dirty="0">
                <a:latin typeface="Book Antiqua" panose="02040602050305030304" pitchFamily="18" charset="0"/>
              </a:rPr>
              <a:t>poorly differentiated tumour </a:t>
            </a:r>
          </a:p>
          <a:p>
            <a:pPr lvl="1" algn="just"/>
            <a:r>
              <a:rPr lang="en-SG" sz="2200" dirty="0" err="1">
                <a:latin typeface="Book Antiqua" panose="02040602050305030304" pitchFamily="18" charset="0"/>
              </a:rPr>
              <a:t>lymphovascular</a:t>
            </a:r>
            <a:r>
              <a:rPr lang="en-SG" sz="2200" dirty="0">
                <a:latin typeface="Book Antiqua" panose="02040602050305030304" pitchFamily="18" charset="0"/>
              </a:rPr>
              <a:t> invasion </a:t>
            </a:r>
          </a:p>
          <a:p>
            <a:pPr lvl="1" algn="just"/>
            <a:r>
              <a:rPr lang="en-SG" sz="2200" dirty="0">
                <a:latin typeface="Book Antiqua" panose="02040602050305030304" pitchFamily="18" charset="0"/>
              </a:rPr>
              <a:t>inadequate lymph node sampling (&lt;12)</a:t>
            </a:r>
          </a:p>
          <a:p>
            <a:endParaRPr lang="en-SG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A84E0D40-16FE-44C1-9197-BB1D03917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336" y="216023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36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RISK OF RECURRENCE</a:t>
            </a:r>
            <a:r>
              <a:rPr lang="en-SG" sz="36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-2</a:t>
            </a:r>
            <a:endParaRPr lang="en-SG" sz="36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5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16655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989CBE-8E7D-4B92-8F5C-84CB90387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904" y="145685"/>
            <a:ext cx="7499382" cy="1143000"/>
          </a:xfrm>
        </p:spPr>
        <p:txBody>
          <a:bodyPr>
            <a:normAutofit/>
          </a:bodyPr>
          <a:lstStyle/>
          <a:p>
            <a:pPr algn="ctr"/>
            <a:r>
              <a:rPr lang="en-SG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PROGNOSTIC FACTORS FOR LOCAL RECURRENCE IN RECTAL CARCINOMA</a:t>
            </a:r>
            <a:endParaRPr lang="en-SG" sz="2800" b="1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372C79A-E478-47AB-AF98-331D87D12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6566" y="1447801"/>
            <a:ext cx="7499382" cy="3663462"/>
          </a:xfrm>
        </p:spPr>
        <p:txBody>
          <a:bodyPr>
            <a:normAutofit lnSpcReduction="10000"/>
          </a:bodyPr>
          <a:lstStyle/>
          <a:p>
            <a:pPr algn="just"/>
            <a:r>
              <a:rPr lang="en-SG" sz="2400" dirty="0">
                <a:latin typeface="Book Antiqua" panose="02040602050305030304" pitchFamily="18" charset="0"/>
              </a:rPr>
              <a:t>L</a:t>
            </a:r>
            <a:r>
              <a:rPr lang="en-SG" sz="2400" dirty="0" smtClean="0">
                <a:latin typeface="Book Antiqua" panose="02040602050305030304" pitchFamily="18" charset="0"/>
              </a:rPr>
              <a:t>ocation </a:t>
            </a:r>
            <a:r>
              <a:rPr lang="en-SG" sz="2400" dirty="0">
                <a:latin typeface="Book Antiqua" panose="02040602050305030304" pitchFamily="18" charset="0"/>
              </a:rPr>
              <a:t>below the peritoneal reflection and completeness of the plane of </a:t>
            </a:r>
            <a:r>
              <a:rPr lang="en-SG" sz="2400" dirty="0" err="1">
                <a:latin typeface="Book Antiqua" panose="02040602050305030304" pitchFamily="18" charset="0"/>
              </a:rPr>
              <a:t>mesorectal</a:t>
            </a:r>
            <a:r>
              <a:rPr lang="en-SG" sz="2400" dirty="0">
                <a:latin typeface="Book Antiqua" panose="02040602050305030304" pitchFamily="18" charset="0"/>
              </a:rPr>
              <a:t> </a:t>
            </a:r>
            <a:r>
              <a:rPr lang="en-SG" sz="2400" dirty="0" smtClean="0">
                <a:latin typeface="Book Antiqua" panose="02040602050305030304" pitchFamily="18" charset="0"/>
              </a:rPr>
              <a:t>excision</a:t>
            </a:r>
            <a:r>
              <a:rPr lang="en-SG" sz="2400" baseline="30000" dirty="0" smtClean="0">
                <a:latin typeface="Book Antiqua" panose="02040602050305030304" pitchFamily="18" charset="0"/>
              </a:rPr>
              <a:t>77</a:t>
            </a:r>
          </a:p>
          <a:p>
            <a:pPr algn="just"/>
            <a:endParaRPr lang="en-SG" sz="2400" dirty="0">
              <a:latin typeface="Book Antiqua" panose="02040602050305030304" pitchFamily="18" charset="0"/>
            </a:endParaRPr>
          </a:p>
          <a:p>
            <a:pPr algn="just"/>
            <a:r>
              <a:rPr lang="en-SG" sz="2400" dirty="0">
                <a:latin typeface="Book Antiqua" panose="02040602050305030304" pitchFamily="18" charset="0"/>
              </a:rPr>
              <a:t>H</a:t>
            </a:r>
            <a:r>
              <a:rPr lang="en-SG" sz="2400" dirty="0" smtClean="0">
                <a:latin typeface="Book Antiqua" panose="02040602050305030304" pitchFamily="18" charset="0"/>
              </a:rPr>
              <a:t>istologic </a:t>
            </a:r>
            <a:r>
              <a:rPr lang="en-SG" sz="2400" dirty="0">
                <a:latin typeface="Book Antiqua" panose="02040602050305030304" pitchFamily="18" charset="0"/>
              </a:rPr>
              <a:t>grade of regression after pre-operative </a:t>
            </a:r>
            <a:r>
              <a:rPr lang="en-SG" sz="2400" dirty="0" smtClean="0">
                <a:latin typeface="Book Antiqua" panose="02040602050305030304" pitchFamily="18" charset="0"/>
              </a:rPr>
              <a:t>therapy</a:t>
            </a:r>
            <a:r>
              <a:rPr lang="en-SG" sz="2400" baseline="30000" dirty="0" smtClean="0">
                <a:latin typeface="Book Antiqua" panose="02040602050305030304" pitchFamily="18" charset="0"/>
              </a:rPr>
              <a:t>77</a:t>
            </a:r>
          </a:p>
          <a:p>
            <a:pPr algn="just"/>
            <a:endParaRPr lang="en-SG" sz="2400" dirty="0">
              <a:latin typeface="Book Antiqua" panose="02040602050305030304" pitchFamily="18" charset="0"/>
            </a:endParaRPr>
          </a:p>
          <a:p>
            <a:pPr algn="just"/>
            <a:r>
              <a:rPr lang="en-SG" sz="2400" dirty="0" smtClean="0">
                <a:latin typeface="Book Antiqua" panose="02040602050305030304" pitchFamily="18" charset="0"/>
              </a:rPr>
              <a:t>CRM</a:t>
            </a:r>
            <a:r>
              <a:rPr lang="en-SG" sz="2400" baseline="30000" dirty="0" smtClean="0">
                <a:latin typeface="Book Antiqua" panose="02040602050305030304" pitchFamily="18" charset="0"/>
              </a:rPr>
              <a:t>77</a:t>
            </a:r>
          </a:p>
          <a:p>
            <a:pPr algn="just"/>
            <a:endParaRPr lang="en-SG" sz="2400" dirty="0">
              <a:latin typeface="Book Antiqua" panose="02040602050305030304" pitchFamily="18" charset="0"/>
            </a:endParaRPr>
          </a:p>
          <a:p>
            <a:pPr algn="just"/>
            <a:r>
              <a:rPr lang="en-SG" sz="2400" dirty="0">
                <a:latin typeface="Book Antiqua" panose="02040602050305030304" pitchFamily="18" charset="0"/>
              </a:rPr>
              <a:t>D</a:t>
            </a:r>
            <a:r>
              <a:rPr lang="en-SG" sz="2400" dirty="0" smtClean="0">
                <a:latin typeface="Book Antiqua" panose="02040602050305030304" pitchFamily="18" charset="0"/>
              </a:rPr>
              <a:t>istal </a:t>
            </a:r>
            <a:r>
              <a:rPr lang="en-SG" sz="2400" dirty="0">
                <a:latin typeface="Book Antiqua" panose="02040602050305030304" pitchFamily="18" charset="0"/>
              </a:rPr>
              <a:t>resection margin  ≤10 </a:t>
            </a:r>
            <a:r>
              <a:rPr lang="en-SG" sz="2400" dirty="0" smtClean="0">
                <a:latin typeface="Book Antiqua" panose="02040602050305030304" pitchFamily="18" charset="0"/>
              </a:rPr>
              <a:t>mm</a:t>
            </a:r>
            <a:r>
              <a:rPr lang="en-SG" sz="2400" baseline="30000" dirty="0" smtClean="0">
                <a:latin typeface="Book Antiqua" panose="02040602050305030304" pitchFamily="18" charset="0"/>
              </a:rPr>
              <a:t>80</a:t>
            </a:r>
            <a:endParaRPr lang="en-SG" sz="2400" baseline="30000" dirty="0"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8155" y="6002215"/>
            <a:ext cx="7397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MY" sz="900" b="1" dirty="0"/>
              <a:t>77. </a:t>
            </a:r>
            <a:r>
              <a:rPr lang="en-MY" sz="900" b="1" dirty="0" err="1"/>
              <a:t>Loughrey</a:t>
            </a:r>
            <a:r>
              <a:rPr lang="en-MY" sz="900" b="1" dirty="0"/>
              <a:t> MB, Quirke P, Shepherd NA. Dataset for colorectal </a:t>
            </a:r>
            <a:r>
              <a:rPr lang="en-MY" sz="900" b="1" dirty="0" smtClean="0"/>
              <a:t>cancer histopathology </a:t>
            </a:r>
            <a:r>
              <a:rPr lang="en-MY" sz="900" b="1" dirty="0"/>
              <a:t>reports. The Royal College of Pathologists. 2014 Jul</a:t>
            </a:r>
            <a:r>
              <a:rPr lang="en-MY" sz="900" b="1" dirty="0" smtClean="0"/>
              <a:t>.</a:t>
            </a:r>
          </a:p>
          <a:p>
            <a:pPr algn="just"/>
            <a:r>
              <a:rPr lang="en-MY" sz="900" b="1" dirty="0" smtClean="0"/>
              <a:t>80</a:t>
            </a:r>
            <a:r>
              <a:rPr lang="en-MY" sz="900" b="1" dirty="0"/>
              <a:t>. Bernstein TE, </a:t>
            </a:r>
            <a:r>
              <a:rPr lang="en-MY" sz="900" b="1" dirty="0" err="1"/>
              <a:t>Endreseth</a:t>
            </a:r>
            <a:r>
              <a:rPr lang="en-MY" sz="900" b="1" dirty="0"/>
              <a:t> BH, </a:t>
            </a:r>
            <a:r>
              <a:rPr lang="en-MY" sz="900" b="1" dirty="0" err="1"/>
              <a:t>Romundstad</a:t>
            </a:r>
            <a:r>
              <a:rPr lang="en-MY" sz="900" b="1" dirty="0"/>
              <a:t> P, et al. What is a safe distal </a:t>
            </a:r>
            <a:r>
              <a:rPr lang="en-MY" sz="900" b="1" dirty="0" smtClean="0"/>
              <a:t>resection margin </a:t>
            </a:r>
            <a:r>
              <a:rPr lang="en-MY" sz="900" b="1" dirty="0"/>
              <a:t>in rectal cancer patients treated by low anterior resection </a:t>
            </a:r>
            <a:r>
              <a:rPr lang="en-MY" sz="900" b="1" dirty="0" smtClean="0"/>
              <a:t>without preoperative </a:t>
            </a:r>
            <a:r>
              <a:rPr lang="en-MY" sz="900" b="1" dirty="0"/>
              <a:t>radiotherapy? Colorectal Dis. 2012;14(2):e48-55.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6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8051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7C2E073-C7D7-4D51-B36B-ABC3B3340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585" y="119271"/>
            <a:ext cx="7795846" cy="1571418"/>
          </a:xfrm>
        </p:spPr>
        <p:txBody>
          <a:bodyPr>
            <a:normAutofit/>
          </a:bodyPr>
          <a:lstStyle/>
          <a:p>
            <a:pPr algn="just"/>
            <a:r>
              <a:rPr lang="en-SG" sz="2800" b="1" dirty="0">
                <a:solidFill>
                  <a:srgbClr val="CC6600"/>
                </a:solidFill>
                <a:latin typeface="Baskerville Old Face" panose="02020602080505020303" pitchFamily="18" charset="0"/>
              </a:rPr>
              <a:t>Royal College of Pathologists Minimum Pathology Dataset identifies significant prognostic factors for 5-year survival in surgically resected </a:t>
            </a:r>
            <a:r>
              <a:rPr lang="en-SG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CRC:</a:t>
            </a:r>
            <a:r>
              <a:rPr lang="en-SG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75</a:t>
            </a:r>
            <a:endParaRPr lang="en-SG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AAF33B8-2945-411A-B8AD-A0D648778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8289" y="1869832"/>
            <a:ext cx="7499382" cy="3335217"/>
          </a:xfrm>
        </p:spPr>
        <p:txBody>
          <a:bodyPr>
            <a:normAutofit/>
          </a:bodyPr>
          <a:lstStyle/>
          <a:p>
            <a:r>
              <a:rPr lang="en-SG" sz="1900" dirty="0">
                <a:latin typeface="Book Antiqua" panose="02040602050305030304" pitchFamily="18" charset="0"/>
              </a:rPr>
              <a:t>local invasion </a:t>
            </a:r>
          </a:p>
          <a:p>
            <a:r>
              <a:rPr lang="en-SG" sz="1900" dirty="0">
                <a:latin typeface="Book Antiqua" panose="02040602050305030304" pitchFamily="18" charset="0"/>
              </a:rPr>
              <a:t>total number of lymph nodes retrieved </a:t>
            </a:r>
          </a:p>
          <a:p>
            <a:r>
              <a:rPr lang="en-SG" sz="1900" dirty="0">
                <a:latin typeface="Book Antiqua" panose="02040602050305030304" pitchFamily="18" charset="0"/>
              </a:rPr>
              <a:t>nodal stage (number of lymph nodes involved by cancer) </a:t>
            </a:r>
          </a:p>
          <a:p>
            <a:r>
              <a:rPr lang="en-SG" sz="1900" dirty="0">
                <a:latin typeface="Book Antiqua" panose="02040602050305030304" pitchFamily="18" charset="0"/>
              </a:rPr>
              <a:t>extramural vascular invasion </a:t>
            </a:r>
          </a:p>
          <a:p>
            <a:r>
              <a:rPr lang="en-SG" sz="1900" dirty="0">
                <a:latin typeface="Book Antiqua" panose="02040602050305030304" pitchFamily="18" charset="0"/>
              </a:rPr>
              <a:t>peritoneal involvement </a:t>
            </a:r>
          </a:p>
          <a:p>
            <a:r>
              <a:rPr lang="en-SG" sz="1900" dirty="0">
                <a:latin typeface="Book Antiqua" panose="02040602050305030304" pitchFamily="18" charset="0"/>
              </a:rPr>
              <a:t>tumour perforation </a:t>
            </a:r>
          </a:p>
          <a:p>
            <a:r>
              <a:rPr lang="en-SG" sz="1900" dirty="0">
                <a:latin typeface="Book Antiqua" panose="02040602050305030304" pitchFamily="18" charset="0"/>
              </a:rPr>
              <a:t>distance of invasion beyond the muscularis propria </a:t>
            </a:r>
          </a:p>
          <a:p>
            <a:r>
              <a:rPr lang="en-SG" sz="1900" dirty="0">
                <a:latin typeface="Book Antiqua" panose="02040602050305030304" pitchFamily="18" charset="0"/>
              </a:rPr>
              <a:t>CRM involvement and distance to this margin (for rectal carcinoma)</a:t>
            </a:r>
          </a:p>
          <a:p>
            <a:endParaRPr lang="en-SG" dirty="0"/>
          </a:p>
        </p:txBody>
      </p:sp>
      <p:sp>
        <p:nvSpPr>
          <p:cNvPr id="4" name="TextBox 3"/>
          <p:cNvSpPr txBox="1"/>
          <p:nvPr/>
        </p:nvSpPr>
        <p:spPr>
          <a:xfrm>
            <a:off x="1348154" y="6025663"/>
            <a:ext cx="740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MY" sz="900" b="1" dirty="0" smtClean="0"/>
              <a:t>75. </a:t>
            </a:r>
            <a:r>
              <a:rPr lang="en-MY" sz="900" b="1" dirty="0" err="1" smtClean="0"/>
              <a:t>Maughan</a:t>
            </a:r>
            <a:r>
              <a:rPr lang="en-MY" sz="900" b="1" dirty="0" smtClean="0"/>
              <a:t> </a:t>
            </a:r>
            <a:r>
              <a:rPr lang="en-MY" sz="900" b="1" dirty="0"/>
              <a:t>NJ, Morris E, Forman D, et al. The validity of the Royal College </a:t>
            </a:r>
            <a:r>
              <a:rPr lang="en-MY" sz="900" b="1" dirty="0" smtClean="0"/>
              <a:t>of Pathologists</a:t>
            </a:r>
            <a:r>
              <a:rPr lang="en-MY" sz="900" b="1" dirty="0"/>
              <a:t>' colorectal cancer minimum dataset within a population. Br </a:t>
            </a:r>
            <a:r>
              <a:rPr lang="en-MY" sz="900" b="1" dirty="0" smtClean="0"/>
              <a:t>J Cancer</a:t>
            </a:r>
            <a:r>
              <a:rPr lang="en-MY" sz="900" b="1" dirty="0"/>
              <a:t>. 2007;97(10):1393-8.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7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6858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89F93E-7764-45DC-AC92-45B765BC7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-184587"/>
            <a:ext cx="7966405" cy="785288"/>
          </a:xfrm>
        </p:spPr>
        <p:txBody>
          <a:bodyPr>
            <a:normAutofit fontScale="90000"/>
          </a:bodyPr>
          <a:lstStyle/>
          <a:p>
            <a:r>
              <a:rPr lang="en-SG" sz="3600" dirty="0"/>
              <a:t/>
            </a:r>
            <a:br>
              <a:rPr lang="en-SG" sz="3600" dirty="0"/>
            </a:br>
            <a:r>
              <a:rPr lang="en-SG" sz="3600" dirty="0"/>
              <a:t> </a:t>
            </a:r>
            <a:br>
              <a:rPr lang="en-SG" sz="3600" dirty="0"/>
            </a:br>
            <a:r>
              <a:rPr lang="en-SG" sz="3600" dirty="0"/>
              <a:t/>
            </a:r>
            <a:br>
              <a:rPr lang="en-SG" sz="3600" dirty="0"/>
            </a:br>
            <a:r>
              <a:rPr lang="en-SG" sz="27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RISK CATEGORIES FOR FAMILY HISTORY WITH CRC </a:t>
            </a:r>
            <a:r>
              <a:rPr lang="en-SG" dirty="0"/>
              <a:t/>
            </a:r>
            <a:br>
              <a:rPr lang="en-SG" dirty="0"/>
            </a:br>
            <a:r>
              <a:rPr lang="en-SG" dirty="0"/>
              <a:t/>
            </a:r>
            <a:br>
              <a:rPr lang="en-SG" dirty="0"/>
            </a:br>
            <a:endParaRPr lang="en-SG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DA5ACAA8-D8CD-44FD-A94A-B6A0628653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9206605"/>
              </p:ext>
            </p:extLst>
          </p:nvPr>
        </p:nvGraphicFramePr>
        <p:xfrm>
          <a:off x="1137141" y="999278"/>
          <a:ext cx="7903917" cy="4686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4782">
                  <a:extLst>
                    <a:ext uri="{9D8B030D-6E8A-4147-A177-3AD203B41FA5}">
                      <a16:colId xmlns:a16="http://schemas.microsoft.com/office/drawing/2014/main" xmlns="" val="849840549"/>
                    </a:ext>
                  </a:extLst>
                </a:gridCol>
                <a:gridCol w="2230513">
                  <a:extLst>
                    <a:ext uri="{9D8B030D-6E8A-4147-A177-3AD203B41FA5}">
                      <a16:colId xmlns:a16="http://schemas.microsoft.com/office/drawing/2014/main" xmlns="" val="79186807"/>
                    </a:ext>
                  </a:extLst>
                </a:gridCol>
                <a:gridCol w="4658622">
                  <a:extLst>
                    <a:ext uri="{9D8B030D-6E8A-4147-A177-3AD203B41FA5}">
                      <a16:colId xmlns:a16="http://schemas.microsoft.com/office/drawing/2014/main" xmlns="" val="1740708456"/>
                    </a:ext>
                  </a:extLst>
                </a:gridCol>
              </a:tblGrid>
              <a:tr h="286931">
                <a:tc>
                  <a:txBody>
                    <a:bodyPr/>
                    <a:lstStyle/>
                    <a:p>
                      <a:r>
                        <a:rPr lang="en-SG" sz="1200" dirty="0"/>
                        <a:t>Category</a:t>
                      </a:r>
                    </a:p>
                  </a:txBody>
                  <a:tcPr marL="68592" marR="68592"/>
                </a:tc>
                <a:tc>
                  <a:txBody>
                    <a:bodyPr/>
                    <a:lstStyle/>
                    <a:p>
                      <a:r>
                        <a:rPr lang="en-SG" sz="1200" dirty="0"/>
                        <a:t>Description</a:t>
                      </a:r>
                    </a:p>
                  </a:txBody>
                  <a:tcPr marL="68592" marR="68592"/>
                </a:tc>
                <a:tc>
                  <a:txBody>
                    <a:bodyPr/>
                    <a:lstStyle/>
                    <a:p>
                      <a:r>
                        <a:rPr lang="en-SG" sz="1200" dirty="0"/>
                        <a:t>Screening </a:t>
                      </a:r>
                      <a:r>
                        <a:rPr lang="en-SG" sz="1200" dirty="0" smtClean="0"/>
                        <a:t>Recommendation</a:t>
                      </a:r>
                      <a:endParaRPr lang="en-SG" sz="1200" dirty="0"/>
                    </a:p>
                  </a:txBody>
                  <a:tcPr marL="68592" marR="68592"/>
                </a:tc>
                <a:extLst>
                  <a:ext uri="{0D108BD9-81ED-4DB2-BD59-A6C34878D82A}">
                    <a16:rowId xmlns:a16="http://schemas.microsoft.com/office/drawing/2014/main" xmlns="" val="733087685"/>
                  </a:ext>
                </a:extLst>
              </a:tr>
              <a:tr h="698330">
                <a:tc>
                  <a:txBody>
                    <a:bodyPr/>
                    <a:lstStyle/>
                    <a:p>
                      <a:r>
                        <a:rPr lang="en-SG" sz="1200" dirty="0"/>
                        <a:t>Category 1 </a:t>
                      </a:r>
                    </a:p>
                    <a:p>
                      <a:r>
                        <a:rPr lang="en-SG" sz="1200" dirty="0"/>
                        <a:t>Average risk</a:t>
                      </a:r>
                    </a:p>
                  </a:txBody>
                  <a:tcPr marL="68592" marR="68592"/>
                </a:tc>
                <a:tc>
                  <a:txBody>
                    <a:bodyPr/>
                    <a:lstStyle/>
                    <a:p>
                      <a:r>
                        <a:rPr lang="en-SG" sz="1200" dirty="0"/>
                        <a:t>No family history and age &gt;50 years</a:t>
                      </a:r>
                    </a:p>
                    <a:p>
                      <a:r>
                        <a:rPr lang="en-SG" sz="1200" dirty="0"/>
                        <a:t> </a:t>
                      </a:r>
                    </a:p>
                  </a:txBody>
                  <a:tcPr marL="68592" marR="68592"/>
                </a:tc>
                <a:tc>
                  <a:txBody>
                    <a:bodyPr/>
                    <a:lstStyle/>
                    <a:p>
                      <a:r>
                        <a:rPr lang="en-SG" sz="1200" dirty="0"/>
                        <a:t>• Perform IFOBT</a:t>
                      </a:r>
                    </a:p>
                    <a:p>
                      <a:r>
                        <a:rPr lang="en-SG" sz="1200" dirty="0"/>
                        <a:t>• Stop screening at age 75</a:t>
                      </a:r>
                    </a:p>
                  </a:txBody>
                  <a:tcPr marL="68592" marR="68592"/>
                </a:tc>
                <a:extLst>
                  <a:ext uri="{0D108BD9-81ED-4DB2-BD59-A6C34878D82A}">
                    <a16:rowId xmlns:a16="http://schemas.microsoft.com/office/drawing/2014/main" xmlns="" val="625749902"/>
                  </a:ext>
                </a:extLst>
              </a:tr>
              <a:tr h="1955325">
                <a:tc>
                  <a:txBody>
                    <a:bodyPr/>
                    <a:lstStyle/>
                    <a:p>
                      <a:r>
                        <a:rPr lang="en-SG" sz="1200" dirty="0"/>
                        <a:t>Category 2 </a:t>
                      </a:r>
                    </a:p>
                    <a:p>
                      <a:r>
                        <a:rPr lang="en-SG" sz="1200" dirty="0"/>
                        <a:t>Moderate risk </a:t>
                      </a:r>
                    </a:p>
                  </a:txBody>
                  <a:tcPr marL="68592" marR="6859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Family history of CRC either: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</a:t>
                      </a:r>
                      <a:r>
                        <a:rPr lang="en-SG" sz="1200" dirty="0" smtClean="0"/>
                        <a:t>≥1 </a:t>
                      </a:r>
                      <a:r>
                        <a:rPr lang="en-SG" sz="1200" dirty="0"/>
                        <a:t>FDR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1 FDR and &gt;1 SDR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&gt;3 and one of them must be FDR </a:t>
                      </a:r>
                    </a:p>
                    <a:p>
                      <a:endParaRPr lang="en-SG" sz="1200" dirty="0"/>
                    </a:p>
                  </a:txBody>
                  <a:tcPr marL="68592" marR="6859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FDR with CRC diagnosed at age &lt;60 years, colonoscopy should be performed at age 40 or 10 years younger than affected relative (whichever is younger).  If normal, repeat every 3-5 years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FDR with CRC diagnosed at ≥60 years, colonoscopy should be performed at age 40 years. If normal, repeat every 10 years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SG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Stop screening at age 75</a:t>
                      </a:r>
                    </a:p>
                    <a:p>
                      <a:endParaRPr lang="en-SG" sz="1200" dirty="0"/>
                    </a:p>
                  </a:txBody>
                  <a:tcPr marL="68592" marR="68592"/>
                </a:tc>
                <a:extLst>
                  <a:ext uri="{0D108BD9-81ED-4DB2-BD59-A6C34878D82A}">
                    <a16:rowId xmlns:a16="http://schemas.microsoft.com/office/drawing/2014/main" xmlns="" val="1103330867"/>
                  </a:ext>
                </a:extLst>
              </a:tr>
              <a:tr h="1745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Category 3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High risk</a:t>
                      </a:r>
                    </a:p>
                    <a:p>
                      <a:endParaRPr lang="en-SG" sz="1200" dirty="0"/>
                    </a:p>
                  </a:txBody>
                  <a:tcPr marL="68592" marR="6859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Family history of: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CRC at age &lt;50 years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FAP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HNPCC </a:t>
                      </a:r>
                      <a:r>
                        <a:rPr lang="en-SG" sz="1200" dirty="0" smtClean="0"/>
                        <a:t>(</a:t>
                      </a:r>
                      <a:r>
                        <a:rPr lang="en-SG" sz="1200" dirty="0"/>
                        <a:t>Lynch Syndrome)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</a:t>
                      </a:r>
                      <a:r>
                        <a:rPr lang="en-SG" sz="1200" dirty="0" err="1"/>
                        <a:t>Peutz-Jegher</a:t>
                      </a:r>
                      <a:r>
                        <a:rPr lang="en-SG" sz="1200" dirty="0"/>
                        <a:t> Syndrome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Juvenile polyposis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MAP</a:t>
                      </a:r>
                    </a:p>
                    <a:p>
                      <a:endParaRPr lang="en-SG" sz="1200" dirty="0"/>
                    </a:p>
                  </a:txBody>
                  <a:tcPr marL="68592" marR="6859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For family history of CRC diagnosed at age &lt;50 years, colonoscopy should be performed at age 40 or 10 years younger than affected relative (whichever is younger). If normal, repeat every 3-5 years. Stop screening at age 75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SG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200" dirty="0"/>
                        <a:t>• For hereditary colorectal cancer syndromes, refer to next slides</a:t>
                      </a:r>
                    </a:p>
                    <a:p>
                      <a:endParaRPr lang="en-SG" sz="1200" dirty="0"/>
                    </a:p>
                  </a:txBody>
                  <a:tcPr marL="68592" marR="68592"/>
                </a:tc>
                <a:extLst>
                  <a:ext uri="{0D108BD9-81ED-4DB2-BD59-A6C34878D82A}">
                    <a16:rowId xmlns:a16="http://schemas.microsoft.com/office/drawing/2014/main" xmlns="" val="2244856765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8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07437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C4BF4D-1A67-4BAB-B499-FBAEF431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782" y="274638"/>
            <a:ext cx="749938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SG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PATTERNS OF RECURRENCE</a:t>
            </a:r>
            <a:endParaRPr lang="en-SG" b="1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8037CF8-17E4-4960-BA8C-8BFBD2E15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8627" y="1447804"/>
            <a:ext cx="7499382" cy="2854569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SG" sz="2400" dirty="0">
                <a:latin typeface="Book Antiqua" panose="02040602050305030304" pitchFamily="18" charset="0"/>
              </a:rPr>
              <a:t>Rectal cancers tend to </a:t>
            </a:r>
            <a:r>
              <a:rPr lang="en-SG" sz="2400" dirty="0" smtClean="0">
                <a:latin typeface="Book Antiqua" panose="02040602050305030304" pitchFamily="18" charset="0"/>
              </a:rPr>
              <a:t>recur </a:t>
            </a:r>
            <a:r>
              <a:rPr lang="en-SG" sz="2400" dirty="0">
                <a:latin typeface="Book Antiqua" panose="02040602050305030304" pitchFamily="18" charset="0"/>
              </a:rPr>
              <a:t>in </a:t>
            </a:r>
            <a:r>
              <a:rPr lang="en-SG" sz="2400" dirty="0" smtClean="0">
                <a:latin typeface="Book Antiqua" panose="02040602050305030304" pitchFamily="18" charset="0"/>
              </a:rPr>
              <a:t>pelvis.</a:t>
            </a:r>
            <a:endParaRPr lang="en-SG" sz="2400" dirty="0" smtClean="0">
              <a:latin typeface="Book Antiqua" panose="02040602050305030304" pitchFamily="18" charset="0"/>
            </a:endParaRPr>
          </a:p>
          <a:p>
            <a:pPr algn="just"/>
            <a:endParaRPr lang="en-SG" sz="2400" dirty="0">
              <a:latin typeface="Book Antiqua" panose="02040602050305030304" pitchFamily="18" charset="0"/>
            </a:endParaRPr>
          </a:p>
          <a:p>
            <a:pPr marL="82296" indent="0" algn="just">
              <a:buNone/>
            </a:pPr>
            <a:r>
              <a:rPr lang="en-SG" sz="2400" dirty="0">
                <a:latin typeface="Book Antiqua" panose="02040602050305030304" pitchFamily="18" charset="0"/>
              </a:rPr>
              <a:t>All colorectal cancers </a:t>
            </a:r>
            <a:r>
              <a:rPr lang="en-SG" sz="2400" dirty="0" smtClean="0">
                <a:latin typeface="Book Antiqua" panose="02040602050305030304" pitchFamily="18" charset="0"/>
              </a:rPr>
              <a:t>metastasize </a:t>
            </a:r>
            <a:r>
              <a:rPr lang="en-SG" sz="2400" dirty="0" err="1" smtClean="0">
                <a:latin typeface="Book Antiqua" panose="02040602050305030304" pitchFamily="18" charset="0"/>
              </a:rPr>
              <a:t>haematogenously</a:t>
            </a:r>
            <a:r>
              <a:rPr lang="en-SG" sz="2400" dirty="0" smtClean="0">
                <a:latin typeface="Book Antiqua" panose="02040602050305030304" pitchFamily="18" charset="0"/>
              </a:rPr>
              <a:t> </a:t>
            </a:r>
            <a:r>
              <a:rPr lang="en-SG" sz="2400" dirty="0">
                <a:latin typeface="Book Antiqua" panose="02040602050305030304" pitchFamily="18" charset="0"/>
              </a:rPr>
              <a:t>to liver and </a:t>
            </a:r>
            <a:r>
              <a:rPr lang="en-SG" sz="2400" dirty="0" smtClean="0">
                <a:latin typeface="Book Antiqua" panose="02040602050305030304" pitchFamily="18" charset="0"/>
              </a:rPr>
              <a:t>lungs.</a:t>
            </a:r>
            <a:endParaRPr lang="en-SG" sz="2400" dirty="0" smtClean="0">
              <a:latin typeface="Book Antiqua" panose="02040602050305030304" pitchFamily="18" charset="0"/>
            </a:endParaRPr>
          </a:p>
          <a:p>
            <a:pPr algn="just"/>
            <a:endParaRPr lang="en-SG" sz="2400" dirty="0">
              <a:latin typeface="Book Antiqua" panose="02040602050305030304" pitchFamily="18" charset="0"/>
            </a:endParaRPr>
          </a:p>
          <a:p>
            <a:pPr marL="82296" indent="0" algn="just">
              <a:buNone/>
            </a:pPr>
            <a:r>
              <a:rPr lang="en-SG" sz="2400" dirty="0">
                <a:latin typeface="Book Antiqua" panose="02040602050305030304" pitchFamily="18" charset="0"/>
              </a:rPr>
              <a:t>R</a:t>
            </a:r>
            <a:r>
              <a:rPr lang="en-SG" sz="2400" dirty="0" smtClean="0">
                <a:latin typeface="Book Antiqua" panose="02040602050305030304" pitchFamily="18" charset="0"/>
              </a:rPr>
              <a:t>egional </a:t>
            </a:r>
            <a:r>
              <a:rPr lang="en-SG" sz="2400" dirty="0">
                <a:latin typeface="Book Antiqua" panose="02040602050305030304" pitchFamily="18" charset="0"/>
              </a:rPr>
              <a:t>lymphatic nodes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33AF-2734-4C22-A93D-BC01D0FFEABE}" type="slidenum">
              <a:rPr lang="en-SG" smtClean="0"/>
              <a:t>9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67219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926</TotalTime>
  <Words>1706</Words>
  <Application>Microsoft Office PowerPoint</Application>
  <PresentationFormat>Custom</PresentationFormat>
  <Paragraphs>208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Solstice</vt:lpstr>
      <vt:lpstr>1_Solstice</vt:lpstr>
      <vt:lpstr>2_Solstice</vt:lpstr>
      <vt:lpstr>  by  DR. SALAHUDIN BAHAROM Consultant COLORECTAL SURGEON SELAYANG HOSPITAL  </vt:lpstr>
      <vt:lpstr>FOLLOW-UP AND SURVEILLANCE IN CRC-1</vt:lpstr>
      <vt:lpstr>FOLLOW-UP AND SURVEILLANCE IN CRC-2</vt:lpstr>
      <vt:lpstr>RISK OF RECURRENCE-1</vt:lpstr>
      <vt:lpstr>RISK OF RECURRENCE-2</vt:lpstr>
      <vt:lpstr>PROGNOSTIC FACTORS FOR LOCAL RECURRENCE IN RECTAL CARCINOMA</vt:lpstr>
      <vt:lpstr>Royal College of Pathologists Minimum Pathology Dataset identifies significant prognostic factors for 5-year survival in surgically resected CRC:75</vt:lpstr>
      <vt:lpstr>    RISK CATEGORIES FOR FAMILY HISTORY WITH CRC   </vt:lpstr>
      <vt:lpstr>PATTERNS OF RECURRENCE</vt:lpstr>
      <vt:lpstr> FOLLOW-UP STRATEGIES IN POST-SURGERY AND/OR ADJUVANT TREATMENT </vt:lpstr>
      <vt:lpstr>PHYSICAL EXAMINATION AND CEA</vt:lpstr>
      <vt:lpstr>CEA IN FOLLOW-UP AND SURVEILLANCE</vt:lpstr>
      <vt:lpstr>COLONOSCOPY</vt:lpstr>
      <vt:lpstr>CT SCAN</vt:lpstr>
      <vt:lpstr> Refer patients with any of the following to a clinical genetics service for further genetic risk evaluation/assessment for hereditary colorectal cancer syndromes:25, 63</vt:lpstr>
      <vt:lpstr>SECONDARY PREVENTION IN CRC SURVIVORS-1</vt:lpstr>
      <vt:lpstr>SECONDARY PREVENTION IN CRC SURVIVORS-2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salahudin baharom</dc:creator>
  <cp:lastModifiedBy>Chin Eu</cp:lastModifiedBy>
  <cp:revision>88</cp:revision>
  <dcterms:created xsi:type="dcterms:W3CDTF">2018-08-27T00:12:36Z</dcterms:created>
  <dcterms:modified xsi:type="dcterms:W3CDTF">2018-11-16T02:08:36Z</dcterms:modified>
</cp:coreProperties>
</file>